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aleway"/>
      <p:regular r:id="rId57"/>
      <p:bold r:id="rId58"/>
      <p:italic r:id="rId59"/>
      <p:boldItalic r:id="rId60"/>
    </p:embeddedFont>
    <p:embeddedFont>
      <p:font typeface="Rajdhani SemiBold"/>
      <p:regular r:id="rId61"/>
      <p:bold r:id="rId62"/>
    </p:embeddedFont>
    <p:embeddedFont>
      <p:font typeface="Open Sans SemiBold"/>
      <p:regular r:id="rId63"/>
      <p:bold r:id="rId64"/>
      <p:italic r:id="rId65"/>
      <p:boldItalic r:id="rId66"/>
    </p:embeddedFont>
    <p:embeddedFont>
      <p:font typeface="Rajdhani Medium"/>
      <p:regular r:id="rId67"/>
      <p:bold r:id="rId68"/>
    </p:embeddedFont>
    <p:embeddedFont>
      <p:font typeface="Rajdhani"/>
      <p:regular r:id="rId69"/>
      <p:bold r:id="rId70"/>
    </p:embeddedFont>
    <p:embeddedFont>
      <p:font typeface="Open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806B21-7900-4EAB-9F06-144094D884F9}">
  <a:tblStyle styleId="{2E806B21-7900-4EAB-9F06-144094D884F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italic.fntdata"/><Relationship Id="rId72" Type="http://schemas.openxmlformats.org/officeDocument/2006/relationships/font" Target="fonts/Open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OpenSans-bold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penSans-regular.fntdata"/><Relationship Id="rId70" Type="http://schemas.openxmlformats.org/officeDocument/2006/relationships/font" Target="fonts/Rajdhani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jdhaniSemiBold-bold.fntdata"/><Relationship Id="rId61" Type="http://schemas.openxmlformats.org/officeDocument/2006/relationships/font" Target="fonts/RajdhaniSemiBold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SemiBold-bold.fntdata"/><Relationship Id="rId63" Type="http://schemas.openxmlformats.org/officeDocument/2006/relationships/font" Target="fonts/OpenSansSemiBold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Semi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SemiBold-italic.fntdata"/><Relationship Id="rId24" Type="http://schemas.openxmlformats.org/officeDocument/2006/relationships/slide" Target="slides/slide19.xml"/><Relationship Id="rId68" Type="http://schemas.openxmlformats.org/officeDocument/2006/relationships/font" Target="fonts/RajdhaniMedium-bold.fntdata"/><Relationship Id="rId23" Type="http://schemas.openxmlformats.org/officeDocument/2006/relationships/slide" Target="slides/slide18.xml"/><Relationship Id="rId67" Type="http://schemas.openxmlformats.org/officeDocument/2006/relationships/font" Target="fonts/RajdhaniMedium-regular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jdhani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italic.fntdata"/><Relationship Id="rId14" Type="http://schemas.openxmlformats.org/officeDocument/2006/relationships/slide" Target="slides/slide9.xml"/><Relationship Id="rId58" Type="http://schemas.openxmlformats.org/officeDocument/2006/relationships/font" Target="fonts/Raleway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a524b81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a524b81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9874aece90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9874aece9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63" name="Google Shape;663;g9874aece90_0_8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31946de52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e31946de5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71" name="Google Shape;671;ge31946de52_0_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9874aece90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9874aece9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79" name="Google Shape;679;g9874aece90_0_9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874aece90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9874aece9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87" name="Google Shape;687;g9874aece90_0_10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9874aece90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9874aece9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95" name="Google Shape;695;g9874aece90_0_11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874aece90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9874aece9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15" name="Google Shape;715;g9874aece90_0_13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874aece90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9874aece9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24" name="Google Shape;724;g9874aece90_0_14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874aece90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9874aece9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36" name="Google Shape;736;g9874aece90_0_15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9874aece90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9874aece9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51" name="Google Shape;751;g9874aece90_0_17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9874aece90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9874aece9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59" name="Google Shape;759;g9874aece90_0_17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2b76dcee6_1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2b76dcee6_1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92b76dcee6_1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874aece90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9874aece9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76" name="Google Shape;776;g9874aece90_0_19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874aece9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95" name="Google Shape;795;g9874aece90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9874aece9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03" name="Google Shape;803;g9874aece90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9874aece90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09" name="Google Shape;809;g9874aece90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9874aece9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15" name="Google Shape;815;g9874aece90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874aece9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21" name="Google Shape;821;g9874aece90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9874aece90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g9874aece9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29" name="Google Shape;829;g9874aece90_0_2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9874aece90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3" name="Google Shape;853;g9874aece90_0_9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9874aece90_0_9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9874aece90_0_9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9874aece90_0_91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9874aece9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65" name="Google Shape;865;g9874aece90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91c5221be4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91c5221be4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91c5221be4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9874aece90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g9874aece9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73" name="Google Shape;873;g9874aece90_0_29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9874aece90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9874aece9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84" name="Google Shape;884;g9874aece90_0_30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9874aece90_0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g9874aece9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91" name="Google Shape;891;g9874aece90_0_31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9874aece90_0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9874aece9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05" name="Google Shape;905;g9874aece90_0_32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874aece90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g9874aece90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16" name="Google Shape;916;g9874aece90_0_33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874aece90_0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g9874aece9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25" name="Google Shape;925;g9874aece90_0_34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874aece90_0_92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874aece90_0_9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9874aece90_0_92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874aece90_0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9874aece9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45" name="Google Shape;945;g9874aece90_0_36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9874aece90_0_3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9874aece9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61" name="Google Shape;961;g9874aece90_0_37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874aece90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g9874aece9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84" name="Google Shape;984;g9874aece90_0_40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f23cadc7b_4_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f23cadc7b_4_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6f23cadc7b_4_23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9874aece90_0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g9874aece90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91" name="Google Shape;991;g9874aece90_0_4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9874aece90_0_4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g9874aece9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98" name="Google Shape;998;g9874aece90_0_41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874aece90_0_9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874aece90_0_9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9874aece90_0_93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874aece90_0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9874aece90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12" name="Google Shape;1012;g9874aece90_0_43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9874aece90_0_4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8" name="Google Shape;1018;g9874aece9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19" name="Google Shape;1019;g9874aece90_0_44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9874aece90_0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g9874aece90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26" name="Google Shape;1026;g9874aece90_0_44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9874aece90_0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g9874aece90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33" name="Google Shape;1033;g9874aece90_0_45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9874aece90_0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g9874aece90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40" name="Google Shape;1040;g9874aece90_0_46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9874aece90_0_1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g9874aece90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047" name="Google Shape;1047;g9874aece90_0_126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91c5221be4_0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91c5221be4_0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f296e3ef5_3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f296e3ef5_3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6f296e3ef5_3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91c5221be4_0_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91c5221be4_0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917888c4c2_0_510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917888c4c2_0_510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917888c4c2_0_510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e31946de52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e31946de52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e31946de52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874aece90_0_90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874aece90_0_90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9874aece90_0_90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953e61bdce_0_26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953e61bdce_0_2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953e61bdce_0_262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9874aece90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9874aece9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55" name="Google Shape;655;g9874aece90_0_8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13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4426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4502349" y="3238306"/>
            <a:ext cx="590119" cy="789181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>
            <p:ph idx="2" type="title"/>
          </p:nvPr>
        </p:nvSpPr>
        <p:spPr>
          <a:xfrm>
            <a:off x="6331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426150" y="22664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3" type="subTitle"/>
          </p:nvPr>
        </p:nvSpPr>
        <p:spPr>
          <a:xfrm>
            <a:off x="4426150" y="24950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 2">
  <p:cSld name="Texto y Multimedia_1_1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5" name="Google Shape;175;p11"/>
          <p:cNvSpPr txBox="1"/>
          <p:nvPr>
            <p:ph idx="1" type="subTitle"/>
          </p:nvPr>
        </p:nvSpPr>
        <p:spPr>
          <a:xfrm>
            <a:off x="3446250" y="4778625"/>
            <a:ext cx="3232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76" name="Google Shape;176;p11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7" name="Google Shape;177;p11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1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18857" l="0" r="0" t="0"/>
          <a:stretch/>
        </p:blipFill>
        <p:spPr>
          <a:xfrm>
            <a:off x="0" y="1438774"/>
            <a:ext cx="3508401" cy="37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tabla">
  <p:cSld name="Texto y Multimedia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3" name="Google Shape;183;p12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4" name="Google Shape;184;p12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o">
  <p:cSld name="Texto y Multimedia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4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5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">
  <p:cSld name="Profesor/Especialista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16"/>
          <p:cNvSpPr txBox="1"/>
          <p:nvPr>
            <p:ph type="title"/>
          </p:nvPr>
        </p:nvSpPr>
        <p:spPr>
          <a:xfrm>
            <a:off x="4583050" y="975925"/>
            <a:ext cx="4198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4594150" y="2009400"/>
            <a:ext cx="41766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2" type="title"/>
          </p:nvPr>
        </p:nvSpPr>
        <p:spPr>
          <a:xfrm>
            <a:off x="4594150" y="3680875"/>
            <a:ext cx="4176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6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6"/>
          <p:cNvSpPr txBox="1"/>
          <p:nvPr>
            <p:ph idx="3"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4" name="Google Shape;204;p16"/>
          <p:cNvSpPr txBox="1"/>
          <p:nvPr>
            <p:ph idx="4" type="title"/>
          </p:nvPr>
        </p:nvSpPr>
        <p:spPr>
          <a:xfrm>
            <a:off x="1718725" y="3680875"/>
            <a:ext cx="1365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" name="Google Shape;205;p16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CUSTOM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 txBox="1"/>
          <p:nvPr>
            <p:ph type="title"/>
          </p:nvPr>
        </p:nvSpPr>
        <p:spPr>
          <a:xfrm>
            <a:off x="706200" y="294250"/>
            <a:ext cx="55908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17"/>
          <p:cNvSpPr txBox="1"/>
          <p:nvPr>
            <p:ph idx="1" type="body"/>
          </p:nvPr>
        </p:nvSpPr>
        <p:spPr>
          <a:xfrm>
            <a:off x="706200" y="1553650"/>
            <a:ext cx="33663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">
  <p:cSld name="CUSTOM_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>
            <p:ph type="title"/>
          </p:nvPr>
        </p:nvSpPr>
        <p:spPr>
          <a:xfrm>
            <a:off x="117700" y="0"/>
            <a:ext cx="8898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1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-5050" y="3606300"/>
            <a:ext cx="9149100" cy="15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2">
  <p:cSld name="BLANK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21" name="Google Shape;22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/>
          <p:nvPr/>
        </p:nvSpPr>
        <p:spPr>
          <a:xfrm>
            <a:off x="-5050" y="0"/>
            <a:ext cx="914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niversity">
  <p:cSld name="Portada Universit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22" name="Google Shape;22;p3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7387164" y="423892"/>
            <a:ext cx="1287793" cy="772678"/>
          </a:xfrm>
          <a:custGeom>
            <a:rect b="b" l="l" r="r" t="t"/>
            <a:pathLst>
              <a:path extrusionOk="0" h="772678" w="1287793">
                <a:moveTo>
                  <a:pt x="1252227" y="179501"/>
                </a:moveTo>
                <a:lnTo>
                  <a:pt x="690948" y="7046"/>
                </a:lnTo>
                <a:cubicBezTo>
                  <a:pt x="660360" y="-2349"/>
                  <a:pt x="627370" y="-2349"/>
                  <a:pt x="596782" y="7046"/>
                </a:cubicBezTo>
                <a:lnTo>
                  <a:pt x="35503" y="179501"/>
                </a:lnTo>
                <a:cubicBezTo>
                  <a:pt x="-11834" y="194066"/>
                  <a:pt x="-11834" y="256698"/>
                  <a:pt x="35503" y="271263"/>
                </a:cubicBezTo>
                <a:lnTo>
                  <a:pt x="133383" y="301341"/>
                </a:lnTo>
                <a:cubicBezTo>
                  <a:pt x="111899" y="327850"/>
                  <a:pt x="98717" y="360258"/>
                  <a:pt x="97406" y="395725"/>
                </a:cubicBezTo>
                <a:cubicBezTo>
                  <a:pt x="78034" y="406867"/>
                  <a:pt x="64416" y="426895"/>
                  <a:pt x="64416" y="450782"/>
                </a:cubicBezTo>
                <a:cubicBezTo>
                  <a:pt x="64416" y="472484"/>
                  <a:pt x="75850" y="490691"/>
                  <a:pt x="92308" y="502416"/>
                </a:cubicBezTo>
                <a:lnTo>
                  <a:pt x="40965" y="733570"/>
                </a:lnTo>
                <a:cubicBezTo>
                  <a:pt x="36377" y="753597"/>
                  <a:pt x="51671" y="772678"/>
                  <a:pt x="72281" y="772678"/>
                </a:cubicBezTo>
                <a:lnTo>
                  <a:pt x="185163" y="772678"/>
                </a:lnTo>
                <a:cubicBezTo>
                  <a:pt x="205773" y="772678"/>
                  <a:pt x="221067" y="753597"/>
                  <a:pt x="216624" y="733497"/>
                </a:cubicBezTo>
                <a:lnTo>
                  <a:pt x="165281" y="502344"/>
                </a:lnTo>
                <a:cubicBezTo>
                  <a:pt x="181740" y="490691"/>
                  <a:pt x="193174" y="472412"/>
                  <a:pt x="193174" y="450709"/>
                </a:cubicBezTo>
                <a:cubicBezTo>
                  <a:pt x="193174" y="427404"/>
                  <a:pt x="180138" y="407960"/>
                  <a:pt x="161640" y="396671"/>
                </a:cubicBezTo>
                <a:cubicBezTo>
                  <a:pt x="163169" y="366448"/>
                  <a:pt x="178609" y="339721"/>
                  <a:pt x="203297" y="322752"/>
                </a:cubicBezTo>
                <a:lnTo>
                  <a:pt x="596855" y="443645"/>
                </a:lnTo>
                <a:cubicBezTo>
                  <a:pt x="615062" y="449253"/>
                  <a:pt x="650092" y="456244"/>
                  <a:pt x="691021" y="443645"/>
                </a:cubicBezTo>
                <a:lnTo>
                  <a:pt x="1252300" y="271190"/>
                </a:lnTo>
                <a:cubicBezTo>
                  <a:pt x="1299637" y="256698"/>
                  <a:pt x="1299637" y="194066"/>
                  <a:pt x="1252227" y="179501"/>
                </a:cubicBezTo>
                <a:lnTo>
                  <a:pt x="1252227" y="179501"/>
                </a:lnTo>
                <a:close/>
                <a:moveTo>
                  <a:pt x="709810" y="505257"/>
                </a:moveTo>
                <a:cubicBezTo>
                  <a:pt x="652422" y="522881"/>
                  <a:pt x="603482" y="513122"/>
                  <a:pt x="577847" y="505257"/>
                </a:cubicBezTo>
                <a:lnTo>
                  <a:pt x="286029" y="415606"/>
                </a:lnTo>
                <a:lnTo>
                  <a:pt x="257480" y="643920"/>
                </a:lnTo>
                <a:cubicBezTo>
                  <a:pt x="257480" y="715072"/>
                  <a:pt x="430445" y="772678"/>
                  <a:pt x="643829" y="772678"/>
                </a:cubicBezTo>
                <a:cubicBezTo>
                  <a:pt x="857212" y="772678"/>
                  <a:pt x="1030177" y="714999"/>
                  <a:pt x="1030177" y="643920"/>
                </a:cubicBezTo>
                <a:lnTo>
                  <a:pt x="1001629" y="415606"/>
                </a:lnTo>
                <a:lnTo>
                  <a:pt x="709810" y="505257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3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">
  <p:cSld name="BLANK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/>
          <p:nvPr/>
        </p:nvSpPr>
        <p:spPr>
          <a:xfrm>
            <a:off x="-5050" y="-56900"/>
            <a:ext cx="9149100" cy="19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">
  <p:cSld name="BLANK_1_1_1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2" type="title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14073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3" type="title"/>
          </p:nvPr>
        </p:nvSpPr>
        <p:spPr>
          <a:xfrm>
            <a:off x="7422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 rot="10800000">
            <a:off x="13491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2"/>
          <p:cNvSpPr txBox="1"/>
          <p:nvPr>
            <p:ph idx="4" type="title"/>
          </p:nvPr>
        </p:nvSpPr>
        <p:spPr>
          <a:xfrm>
            <a:off x="3986225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5" type="subTitle"/>
          </p:nvPr>
        </p:nvSpPr>
        <p:spPr>
          <a:xfrm>
            <a:off x="3986225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6" type="title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8" name="Google Shape;238;p22"/>
          <p:cNvCxnSpPr/>
          <p:nvPr/>
        </p:nvCxnSpPr>
        <p:spPr>
          <a:xfrm rot="10800000">
            <a:off x="3928000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2"/>
          <p:cNvSpPr txBox="1"/>
          <p:nvPr>
            <p:ph idx="7" type="title"/>
          </p:nvPr>
        </p:nvSpPr>
        <p:spPr>
          <a:xfrm>
            <a:off x="66667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8" type="subTitle"/>
          </p:nvPr>
        </p:nvSpPr>
        <p:spPr>
          <a:xfrm>
            <a:off x="66667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9" type="title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2" name="Google Shape;242;p22"/>
          <p:cNvCxnSpPr/>
          <p:nvPr/>
        </p:nvCxnSpPr>
        <p:spPr>
          <a:xfrm rot="10800000">
            <a:off x="66085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13" type="title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14" type="subTitle"/>
          </p:nvPr>
        </p:nvSpPr>
        <p:spPr>
          <a:xfrm>
            <a:off x="14073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15" type="title"/>
          </p:nvPr>
        </p:nvSpPr>
        <p:spPr>
          <a:xfrm>
            <a:off x="7422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6" name="Google Shape;246;p22"/>
          <p:cNvCxnSpPr/>
          <p:nvPr/>
        </p:nvCxnSpPr>
        <p:spPr>
          <a:xfrm rot="10800000">
            <a:off x="13491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2"/>
          <p:cNvSpPr txBox="1"/>
          <p:nvPr>
            <p:ph idx="16" type="title"/>
          </p:nvPr>
        </p:nvSpPr>
        <p:spPr>
          <a:xfrm>
            <a:off x="3986225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17" type="subTitle"/>
          </p:nvPr>
        </p:nvSpPr>
        <p:spPr>
          <a:xfrm>
            <a:off x="3986225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18" type="title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50" name="Google Shape;250;p22"/>
          <p:cNvCxnSpPr/>
          <p:nvPr/>
        </p:nvCxnSpPr>
        <p:spPr>
          <a:xfrm rot="10800000">
            <a:off x="3928000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2"/>
          <p:cNvSpPr txBox="1"/>
          <p:nvPr>
            <p:ph idx="19" type="title"/>
          </p:nvPr>
        </p:nvSpPr>
        <p:spPr>
          <a:xfrm>
            <a:off x="66667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20" type="subTitle"/>
          </p:nvPr>
        </p:nvSpPr>
        <p:spPr>
          <a:xfrm>
            <a:off x="66667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21" type="title"/>
          </p:nvPr>
        </p:nvSpPr>
        <p:spPr>
          <a:xfrm>
            <a:off x="60016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54" name="Google Shape;254;p22"/>
          <p:cNvCxnSpPr/>
          <p:nvPr/>
        </p:nvCxnSpPr>
        <p:spPr>
          <a:xfrm rot="10800000">
            <a:off x="66085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1">
  <p:cSld name="BLANK_1_1_1_2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2">
            <a:alphaModFix/>
          </a:blip>
          <a:srcRect b="0" l="0" r="0" t="24744"/>
          <a:stretch/>
        </p:blipFill>
        <p:spPr>
          <a:xfrm>
            <a:off x="-5000" y="1272626"/>
            <a:ext cx="9148994" cy="387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">
  <p:cSld name="BLANK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>
            <p:ph type="title"/>
          </p:nvPr>
        </p:nvSpPr>
        <p:spPr>
          <a:xfrm>
            <a:off x="1100275" y="1651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1" name="Google Shape;261;p24"/>
          <p:cNvSpPr txBox="1"/>
          <p:nvPr>
            <p:ph idx="2" type="title"/>
          </p:nvPr>
        </p:nvSpPr>
        <p:spPr>
          <a:xfrm>
            <a:off x="1060525" y="378625"/>
            <a:ext cx="47478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cxnSp>
        <p:nvCxnSpPr>
          <p:cNvPr id="263" name="Google Shape;263;p24"/>
          <p:cNvCxnSpPr/>
          <p:nvPr/>
        </p:nvCxnSpPr>
        <p:spPr>
          <a:xfrm>
            <a:off x="2074408" y="1800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4"/>
          <p:cNvSpPr txBox="1"/>
          <p:nvPr>
            <p:ph idx="3" type="title"/>
          </p:nvPr>
        </p:nvSpPr>
        <p:spPr>
          <a:xfrm>
            <a:off x="1100275" y="2565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5" name="Google Shape;265;p24"/>
          <p:cNvSpPr txBox="1"/>
          <p:nvPr>
            <p:ph idx="1" type="subTitle"/>
          </p:nvPr>
        </p:nvSpPr>
        <p:spPr>
          <a:xfrm>
            <a:off x="2227075" y="17970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4" type="subTitle"/>
          </p:nvPr>
        </p:nvSpPr>
        <p:spPr>
          <a:xfrm>
            <a:off x="2227075" y="27114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4"/>
          <p:cNvSpPr txBox="1"/>
          <p:nvPr>
            <p:ph idx="5" type="title"/>
          </p:nvPr>
        </p:nvSpPr>
        <p:spPr>
          <a:xfrm>
            <a:off x="4407900" y="23304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8" name="Google Shape;268;p24"/>
          <p:cNvSpPr txBox="1"/>
          <p:nvPr>
            <p:ph idx="6" type="title"/>
          </p:nvPr>
        </p:nvSpPr>
        <p:spPr>
          <a:xfrm>
            <a:off x="4407900" y="32448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9" name="Google Shape;269;p24"/>
          <p:cNvSpPr txBox="1"/>
          <p:nvPr>
            <p:ph idx="7" type="subTitle"/>
          </p:nvPr>
        </p:nvSpPr>
        <p:spPr>
          <a:xfrm>
            <a:off x="5534700" y="24763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Google Shape;270;p24"/>
          <p:cNvSpPr txBox="1"/>
          <p:nvPr>
            <p:ph idx="8" type="subTitle"/>
          </p:nvPr>
        </p:nvSpPr>
        <p:spPr>
          <a:xfrm>
            <a:off x="5534700" y="33907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" name="Google Shape;271;p24"/>
          <p:cNvCxnSpPr/>
          <p:nvPr/>
        </p:nvCxnSpPr>
        <p:spPr>
          <a:xfrm>
            <a:off x="5274808" y="24861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Portada University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4" name="Google Shape;274;p25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275" name="Google Shape;275;p2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2" name="Google Shape;302;p25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3" name="Google Shape;303;p25"/>
          <p:cNvSpPr txBox="1"/>
          <p:nvPr>
            <p:ph idx="1" type="subTitle"/>
          </p:nvPr>
        </p:nvSpPr>
        <p:spPr>
          <a:xfrm>
            <a:off x="5233225" y="1373550"/>
            <a:ext cx="3397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304" name="Google Shape;304;p25"/>
          <p:cNvSpPr txBox="1"/>
          <p:nvPr>
            <p:ph idx="2" type="title"/>
          </p:nvPr>
        </p:nvSpPr>
        <p:spPr>
          <a:xfrm>
            <a:off x="5233225" y="3680875"/>
            <a:ext cx="3447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 SemiBold"/>
              <a:buNone/>
              <a:defRPr i="0" u="none" cap="none" strike="noStrike">
                <a:solidFill>
                  <a:srgbClr val="0C0C0C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2">
  <p:cSld name="Númeració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3000"/>
              <a:buFont typeface="Open Sans"/>
              <a:buNone/>
              <a:defRPr b="1" i="0" sz="3000" u="none" cap="none" strike="noStrike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7" name="Google Shape;307;p26"/>
          <p:cNvSpPr txBox="1"/>
          <p:nvPr>
            <p:ph idx="2" type="title"/>
          </p:nvPr>
        </p:nvSpPr>
        <p:spPr>
          <a:xfrm>
            <a:off x="7422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b="1" i="0" sz="6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8" name="Google Shape;308;p26"/>
          <p:cNvSpPr txBox="1"/>
          <p:nvPr>
            <p:ph idx="3" type="title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9" name="Google Shape;309;p26"/>
          <p:cNvSpPr txBox="1"/>
          <p:nvPr>
            <p:ph idx="4" type="title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idx="5" type="title"/>
          </p:nvPr>
        </p:nvSpPr>
        <p:spPr>
          <a:xfrm>
            <a:off x="7422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b="1" i="0" sz="6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1" name="Google Shape;311;p26"/>
          <p:cNvSpPr txBox="1"/>
          <p:nvPr>
            <p:ph idx="6" type="title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b="1" i="0" sz="6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idx="7" type="title"/>
          </p:nvPr>
        </p:nvSpPr>
        <p:spPr>
          <a:xfrm>
            <a:off x="60016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3" name="Google Shape;313;p26"/>
          <p:cNvSpPr txBox="1"/>
          <p:nvPr>
            <p:ph idx="8" type="title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idx="1" type="subTitle"/>
          </p:nvPr>
        </p:nvSpPr>
        <p:spPr>
          <a:xfrm>
            <a:off x="1407350" y="2302789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5" name="Google Shape;315;p26"/>
          <p:cNvSpPr txBox="1"/>
          <p:nvPr>
            <p:ph idx="9" type="title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6" name="Google Shape;316;p26"/>
          <p:cNvSpPr txBox="1"/>
          <p:nvPr>
            <p:ph idx="13" type="subTitle"/>
          </p:nvPr>
        </p:nvSpPr>
        <p:spPr>
          <a:xfrm>
            <a:off x="14073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7" name="Google Shape;317;p26"/>
          <p:cNvSpPr txBox="1"/>
          <p:nvPr>
            <p:ph idx="14" type="title"/>
          </p:nvPr>
        </p:nvSpPr>
        <p:spPr>
          <a:xfrm>
            <a:off x="3986225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8" name="Google Shape;318;p26"/>
          <p:cNvSpPr txBox="1"/>
          <p:nvPr>
            <p:ph idx="15" type="subTitle"/>
          </p:nvPr>
        </p:nvSpPr>
        <p:spPr>
          <a:xfrm>
            <a:off x="3986225" y="2302789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9" name="Google Shape;319;p26"/>
          <p:cNvSpPr txBox="1"/>
          <p:nvPr>
            <p:ph idx="16" type="title"/>
          </p:nvPr>
        </p:nvSpPr>
        <p:spPr>
          <a:xfrm>
            <a:off x="3986225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20" name="Google Shape;320;p26"/>
          <p:cNvSpPr txBox="1"/>
          <p:nvPr>
            <p:ph idx="17" type="subTitle"/>
          </p:nvPr>
        </p:nvSpPr>
        <p:spPr>
          <a:xfrm>
            <a:off x="3986225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1" name="Google Shape;321;p26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322" name="Google Shape;322;p26"/>
          <p:cNvSpPr txBox="1"/>
          <p:nvPr>
            <p:ph idx="18" type="title"/>
          </p:nvPr>
        </p:nvSpPr>
        <p:spPr>
          <a:xfrm>
            <a:off x="66667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3" name="Google Shape;323;p26"/>
          <p:cNvSpPr txBox="1"/>
          <p:nvPr>
            <p:ph idx="19" type="subTitle"/>
          </p:nvPr>
        </p:nvSpPr>
        <p:spPr>
          <a:xfrm>
            <a:off x="6666750" y="2302789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4" name="Google Shape;324;p26"/>
          <p:cNvSpPr txBox="1"/>
          <p:nvPr>
            <p:ph idx="20" type="title"/>
          </p:nvPr>
        </p:nvSpPr>
        <p:spPr>
          <a:xfrm>
            <a:off x="66667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5" name="Google Shape;325;p26"/>
          <p:cNvSpPr txBox="1"/>
          <p:nvPr>
            <p:ph idx="21" type="subTitle"/>
          </p:nvPr>
        </p:nvSpPr>
        <p:spPr>
          <a:xfrm>
            <a:off x="66667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 1">
  <p:cSld name="Texto y descripció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256500" y="141725"/>
            <a:ext cx="6810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i="0" sz="2400" u="none" cap="none" strike="noStrike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8" name="Google Shape;328;p27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AUTOLAYOUT_4"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p28"/>
          <p:cNvGrpSpPr/>
          <p:nvPr/>
        </p:nvGrpSpPr>
        <p:grpSpPr>
          <a:xfrm>
            <a:off x="2105246" y="1"/>
            <a:ext cx="7038765" cy="5138761"/>
            <a:chOff x="3388636" y="43347"/>
            <a:chExt cx="5755327" cy="4201767"/>
          </a:xfrm>
        </p:grpSpPr>
        <p:sp>
          <p:nvSpPr>
            <p:cNvPr id="332" name="Google Shape;332;p28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28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8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8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8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58" name="Google Shape;458;p28"/>
          <p:cNvSpPr txBox="1"/>
          <p:nvPr>
            <p:ph idx="12" type="sldNum"/>
          </p:nvPr>
        </p:nvSpPr>
        <p:spPr>
          <a:xfrm>
            <a:off x="8472458" y="470655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AUTOLAYOUT_5"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29"/>
          <p:cNvCxnSpPr/>
          <p:nvPr/>
        </p:nvCxnSpPr>
        <p:spPr>
          <a:xfrm>
            <a:off x="858825" y="549150"/>
            <a:ext cx="741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2" name="Google Shape;462;p29"/>
          <p:cNvCxnSpPr/>
          <p:nvPr/>
        </p:nvCxnSpPr>
        <p:spPr>
          <a:xfrm>
            <a:off x="863850" y="4594350"/>
            <a:ext cx="741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3" name="Google Shape;463;p29"/>
          <p:cNvSpPr txBox="1"/>
          <p:nvPr>
            <p:ph idx="1" type="body"/>
          </p:nvPr>
        </p:nvSpPr>
        <p:spPr>
          <a:xfrm>
            <a:off x="814025" y="945000"/>
            <a:ext cx="75159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indent="-3556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556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6pPr>
            <a:lvl7pPr indent="-3556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7pPr>
            <a:lvl8pPr indent="-3556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8pPr>
            <a:lvl9pPr indent="-3556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2 1">
  <p:cSld name="Linea del tiempo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467" name="Google Shape;467;p30"/>
          <p:cNvSpPr txBox="1"/>
          <p:nvPr>
            <p:ph type="title"/>
          </p:nvPr>
        </p:nvSpPr>
        <p:spPr>
          <a:xfrm>
            <a:off x="256500" y="141725"/>
            <a:ext cx="6810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i="0" sz="2400" u="none" cap="none" strike="noStrike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cademy">
  <p:cSld name="Portada Universit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7463376" y="318264"/>
            <a:ext cx="1128932" cy="878035"/>
          </a:xfrm>
          <a:custGeom>
            <a:rect b="b" l="l" r="r" t="t"/>
            <a:pathLst>
              <a:path extrusionOk="0" h="400929" w="515494">
                <a:moveTo>
                  <a:pt x="485489" y="1109"/>
                </a:moveTo>
                <a:cubicBezTo>
                  <a:pt x="436531" y="3776"/>
                  <a:pt x="339090" y="13682"/>
                  <a:pt x="278892" y="50258"/>
                </a:cubicBezTo>
                <a:cubicBezTo>
                  <a:pt x="274701" y="52830"/>
                  <a:pt x="272415" y="57306"/>
                  <a:pt x="272320" y="61974"/>
                </a:cubicBezTo>
                <a:lnTo>
                  <a:pt x="271558" y="387252"/>
                </a:lnTo>
                <a:cubicBezTo>
                  <a:pt x="271558" y="397539"/>
                  <a:pt x="282797" y="404112"/>
                  <a:pt x="292322" y="399349"/>
                </a:cubicBezTo>
                <a:cubicBezTo>
                  <a:pt x="354235" y="368393"/>
                  <a:pt x="443675" y="360106"/>
                  <a:pt x="487966" y="357820"/>
                </a:cubicBezTo>
                <a:cubicBezTo>
                  <a:pt x="503111" y="357058"/>
                  <a:pt x="514826" y="344961"/>
                  <a:pt x="514826" y="330483"/>
                </a:cubicBezTo>
                <a:lnTo>
                  <a:pt x="515493" y="28446"/>
                </a:lnTo>
                <a:cubicBezTo>
                  <a:pt x="515684" y="12729"/>
                  <a:pt x="501968" y="156"/>
                  <a:pt x="485489" y="1109"/>
                </a:cubicBezTo>
                <a:close/>
                <a:moveTo>
                  <a:pt x="237363" y="50163"/>
                </a:moveTo>
                <a:cubicBezTo>
                  <a:pt x="177356" y="13301"/>
                  <a:pt x="79915" y="2919"/>
                  <a:pt x="30956" y="61"/>
                </a:cubicBezTo>
                <a:cubicBezTo>
                  <a:pt x="14478" y="-987"/>
                  <a:pt x="762" y="11586"/>
                  <a:pt x="667" y="27398"/>
                </a:cubicBezTo>
                <a:lnTo>
                  <a:pt x="0" y="329436"/>
                </a:lnTo>
                <a:cubicBezTo>
                  <a:pt x="0" y="343914"/>
                  <a:pt x="11716" y="356106"/>
                  <a:pt x="26765" y="356868"/>
                </a:cubicBezTo>
                <a:cubicBezTo>
                  <a:pt x="70961" y="359249"/>
                  <a:pt x="160496" y="368012"/>
                  <a:pt x="222218" y="399254"/>
                </a:cubicBezTo>
                <a:cubicBezTo>
                  <a:pt x="231743" y="404016"/>
                  <a:pt x="242983" y="397539"/>
                  <a:pt x="242983" y="387252"/>
                </a:cubicBezTo>
                <a:lnTo>
                  <a:pt x="243840" y="61783"/>
                </a:lnTo>
                <a:cubicBezTo>
                  <a:pt x="243840" y="57116"/>
                  <a:pt x="241459" y="52734"/>
                  <a:pt x="237363" y="50163"/>
                </a:cubicBez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" name="Google Shape;54;p4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55" name="Google Shape;55;p4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" name="Google Shape;82;p4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1">
  <p:cSld name="Cier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0" name="Google Shape;470;p31"/>
          <p:cNvSpPr txBox="1"/>
          <p:nvPr>
            <p:ph idx="1" type="subTitle"/>
          </p:nvPr>
        </p:nvSpPr>
        <p:spPr>
          <a:xfrm>
            <a:off x="5233225" y="1373550"/>
            <a:ext cx="3397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1" name="Google Shape;471;p31"/>
          <p:cNvSpPr txBox="1"/>
          <p:nvPr>
            <p:ph idx="2" type="title"/>
          </p:nvPr>
        </p:nvSpPr>
        <p:spPr>
          <a:xfrm>
            <a:off x="5233225" y="3680875"/>
            <a:ext cx="3447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 SemiBold"/>
              <a:buNone/>
              <a:defRPr i="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2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Footer">
  <p:cSld name="1_Title and Footer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33"/>
          <p:cNvSpPr txBox="1"/>
          <p:nvPr>
            <p:ph idx="10" type="dt"/>
          </p:nvPr>
        </p:nvSpPr>
        <p:spPr>
          <a:xfrm>
            <a:off x="457200" y="625030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88375" lIns="88375" spcFirstLastPara="1" rIns="88375" wrap="square" tIns="88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33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175" lIns="88375" spcFirstLastPara="1" rIns="88375" wrap="square" tIns="441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Footer 1">
  <p:cSld name="1_Title and Footer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4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p34"/>
          <p:cNvSpPr txBox="1"/>
          <p:nvPr>
            <p:ph idx="10" type="dt"/>
          </p:nvPr>
        </p:nvSpPr>
        <p:spPr>
          <a:xfrm>
            <a:off x="457200" y="625030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88375" lIns="88375" spcFirstLastPara="1" rIns="88375" wrap="square" tIns="88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34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175" lIns="88375" spcFirstLastPara="1" rIns="88375" wrap="square" tIns="441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">
  <p:cSld name="Title and Footer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85" name="Google Shape;485;p35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35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Blank Slide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92" name="Google Shape;492;p37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3" name="Google Shape;493;p37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37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495" name="Google Shape;495;p37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1">
  <p:cSld name="Title and Footer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98" name="Google Shape;498;p38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38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03" name="Google Shape;503;p40"/>
          <p:cNvSpPr txBox="1"/>
          <p:nvPr>
            <p:ph idx="1" type="body"/>
          </p:nvPr>
        </p:nvSpPr>
        <p:spPr>
          <a:xfrm>
            <a:off x="457200" y="104023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40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40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Corporate">
  <p:cSld name="Portada University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7436056" y="294751"/>
            <a:ext cx="1190011" cy="1030966"/>
            <a:chOff x="4180903" y="3817858"/>
            <a:chExt cx="478897" cy="414909"/>
          </a:xfrm>
        </p:grpSpPr>
        <p:sp>
          <p:nvSpPr>
            <p:cNvPr id="85" name="Google Shape;85;p5"/>
            <p:cNvSpPr/>
            <p:nvPr/>
          </p:nvSpPr>
          <p:spPr>
            <a:xfrm>
              <a:off x="4180903" y="3817858"/>
              <a:ext cx="403935" cy="310895"/>
            </a:xfrm>
            <a:custGeom>
              <a:rect b="b" l="l" r="r" t="t"/>
              <a:pathLst>
                <a:path extrusionOk="0" h="310895" w="403935">
                  <a:moveTo>
                    <a:pt x="255060" y="214503"/>
                  </a:moveTo>
                  <a:lnTo>
                    <a:pt x="94944" y="214503"/>
                  </a:lnTo>
                  <a:lnTo>
                    <a:pt x="94944" y="46863"/>
                  </a:lnTo>
                  <a:lnTo>
                    <a:pt x="353358" y="46863"/>
                  </a:lnTo>
                  <a:lnTo>
                    <a:pt x="353358" y="86201"/>
                  </a:lnTo>
                  <a:lnTo>
                    <a:pt x="403935" y="86201"/>
                  </a:lnTo>
                  <a:lnTo>
                    <a:pt x="403935" y="41529"/>
                  </a:lnTo>
                  <a:cubicBezTo>
                    <a:pt x="403935" y="18574"/>
                    <a:pt x="385362" y="0"/>
                    <a:pt x="362406" y="0"/>
                  </a:cubicBezTo>
                  <a:lnTo>
                    <a:pt x="85800" y="0"/>
                  </a:lnTo>
                  <a:cubicBezTo>
                    <a:pt x="62940" y="0"/>
                    <a:pt x="44367" y="18574"/>
                    <a:pt x="44367" y="41529"/>
                  </a:cubicBezTo>
                  <a:lnTo>
                    <a:pt x="44367" y="234125"/>
                  </a:lnTo>
                  <a:lnTo>
                    <a:pt x="18078" y="234125"/>
                  </a:lnTo>
                  <a:cubicBezTo>
                    <a:pt x="-19356" y="234125"/>
                    <a:pt x="5981" y="310896"/>
                    <a:pt x="51796" y="310896"/>
                  </a:cubicBezTo>
                  <a:cubicBezTo>
                    <a:pt x="69798" y="310896"/>
                    <a:pt x="170668" y="310896"/>
                    <a:pt x="255060" y="310896"/>
                  </a:cubicBezTo>
                  <a:lnTo>
                    <a:pt x="255060" y="214503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451870" y="3919966"/>
              <a:ext cx="207930" cy="312801"/>
            </a:xfrm>
            <a:custGeom>
              <a:rect b="b" l="l" r="r" t="t"/>
              <a:pathLst>
                <a:path extrusionOk="0" h="312801" w="207930">
                  <a:moveTo>
                    <a:pt x="176403" y="0"/>
                  </a:moveTo>
                  <a:lnTo>
                    <a:pt x="31528" y="0"/>
                  </a:lnTo>
                  <a:cubicBezTo>
                    <a:pt x="14097" y="0"/>
                    <a:pt x="0" y="14097"/>
                    <a:pt x="0" y="31528"/>
                  </a:cubicBezTo>
                  <a:lnTo>
                    <a:pt x="0" y="281273"/>
                  </a:lnTo>
                  <a:cubicBezTo>
                    <a:pt x="0" y="298704"/>
                    <a:pt x="14097" y="312801"/>
                    <a:pt x="31528" y="312801"/>
                  </a:cubicBezTo>
                  <a:lnTo>
                    <a:pt x="176403" y="312801"/>
                  </a:lnTo>
                  <a:cubicBezTo>
                    <a:pt x="193834" y="312801"/>
                    <a:pt x="207931" y="298704"/>
                    <a:pt x="207931" y="281273"/>
                  </a:cubicBezTo>
                  <a:lnTo>
                    <a:pt x="207931" y="31528"/>
                  </a:lnTo>
                  <a:cubicBezTo>
                    <a:pt x="207931" y="14097"/>
                    <a:pt x="193834" y="0"/>
                    <a:pt x="176403" y="0"/>
                  </a:cubicBezTo>
                  <a:close/>
                  <a:moveTo>
                    <a:pt x="154495" y="257556"/>
                  </a:moveTo>
                  <a:lnTo>
                    <a:pt x="55245" y="257556"/>
                  </a:lnTo>
                  <a:lnTo>
                    <a:pt x="55245" y="52387"/>
                  </a:lnTo>
                  <a:lnTo>
                    <a:pt x="154495" y="52387"/>
                  </a:lnTo>
                  <a:lnTo>
                    <a:pt x="154495" y="257556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7" name="Google Shape;87;p5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8" name="Google Shape;88;p5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89" name="Google Shape;89;p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6" name="Google Shape;116;p5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"/>
          <p:cNvSpPr txBox="1"/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41"/>
          <p:cNvSpPr txBox="1"/>
          <p:nvPr>
            <p:ph idx="1" type="body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9" name="Google Shape;509;p41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41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2">
  <p:cSld name="Blank Slide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2">
  <p:cSld name="Title and Footer_2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16" name="Google Shape;516;p43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43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3">
  <p:cSld name="Blank Slide_3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23" name="Google Shape;523;p45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45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45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  <p:sp>
        <p:nvSpPr>
          <p:cNvPr id="526" name="Google Shape;526;p45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TITLE_2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b="1" i="0" sz="4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9" name="Google Shape;529;p4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46"/>
          <p:cNvSpPr txBox="1"/>
          <p:nvPr>
            <p:ph idx="10" type="dt"/>
          </p:nvPr>
        </p:nvSpPr>
        <p:spPr>
          <a:xfrm>
            <a:off x="0" y="0"/>
            <a:ext cx="3000000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46"/>
          <p:cNvSpPr txBox="1"/>
          <p:nvPr>
            <p:ph idx="11" type="ftr"/>
          </p:nvPr>
        </p:nvSpPr>
        <p:spPr>
          <a:xfrm>
            <a:off x="0" y="0"/>
            <a:ext cx="3000000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46"/>
          <p:cNvSpPr txBox="1"/>
          <p:nvPr>
            <p:ph idx="12" type="sldNum"/>
          </p:nvPr>
        </p:nvSpPr>
        <p:spPr>
          <a:xfrm>
            <a:off x="6543792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4">
  <p:cSld name="Blank Slide_4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3">
  <p:cSld name="Title and Footer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38" name="Google Shape;538;p48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9" name="Google Shape;539;p48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5">
  <p:cSld name="Blank Slide_5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2" name="Google Shape;542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BLANK_3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/>
          <p:nvPr>
            <p:ph idx="12" type="sldNum"/>
          </p:nvPr>
        </p:nvSpPr>
        <p:spPr>
          <a:xfrm>
            <a:off x="6543792" y="4769194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SLIDE</a:t>
            </a:r>
            <a:fld id="{00000000-1234-1234-1234-123412341234}" type="slidenum">
              <a:rPr lang="es-AR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Copyright® 2010 Crystal Solutions S..A All rights reserved.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DESA">
  <p:cSld name="Portada University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9" name="Google Shape;119;p6"/>
          <p:cNvGrpSpPr/>
          <p:nvPr/>
        </p:nvGrpSpPr>
        <p:grpSpPr>
          <a:xfrm>
            <a:off x="6911074" y="306366"/>
            <a:ext cx="1845630" cy="435052"/>
            <a:chOff x="363193" y="1700338"/>
            <a:chExt cx="2196917" cy="517858"/>
          </a:xfrm>
        </p:grpSpPr>
        <p:sp>
          <p:nvSpPr>
            <p:cNvPr id="120" name="Google Shape;120;p6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7" name="Google Shape;147;p6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2">
            <a:alphaModFix/>
          </a:blip>
          <a:srcRect b="0" l="8208" r="5293" t="0"/>
          <a:stretch/>
        </p:blipFill>
        <p:spPr>
          <a:xfrm>
            <a:off x="152400" y="1594525"/>
            <a:ext cx="2789475" cy="10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4">
  <p:cSld name="Title and Footer_4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1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47" name="Google Shape;547;p51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8" name="Google Shape;548;p51"/>
          <p:cNvSpPr txBox="1"/>
          <p:nvPr>
            <p:ph idx="12" type="sldNum"/>
          </p:nvPr>
        </p:nvSpPr>
        <p:spPr>
          <a:xfrm>
            <a:off x="6553200" y="472381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exto y Multimedia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>
            <p:ph type="title"/>
          </p:nvPr>
        </p:nvSpPr>
        <p:spPr>
          <a:xfrm>
            <a:off x="482575" y="1372125"/>
            <a:ext cx="82860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7"/>
          <p:cNvSpPr txBox="1"/>
          <p:nvPr>
            <p:ph idx="2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3" name="Google Shape;153;p7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>
  <p:cSld name="Texto y Multimedia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7" name="Google Shape;157;p8"/>
          <p:cNvSpPr txBox="1"/>
          <p:nvPr>
            <p:ph idx="1" type="body"/>
          </p:nvPr>
        </p:nvSpPr>
        <p:spPr>
          <a:xfrm>
            <a:off x="2942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8" name="Google Shape;158;p8"/>
          <p:cNvSpPr txBox="1"/>
          <p:nvPr/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Data Analytics</a:t>
            </a:r>
            <a:endParaRPr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ajas de texto">
  <p:cSld name="Texto y Multimedia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63" name="Google Shape;163;p9"/>
          <p:cNvSpPr txBox="1"/>
          <p:nvPr>
            <p:ph idx="2" type="body"/>
          </p:nvPr>
        </p:nvSpPr>
        <p:spPr>
          <a:xfrm>
            <a:off x="3704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9"/>
          <p:cNvSpPr txBox="1"/>
          <p:nvPr>
            <p:ph idx="3" type="body"/>
          </p:nvPr>
        </p:nvSpPr>
        <p:spPr>
          <a:xfrm>
            <a:off x="5056225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">
  <p:cSld name="Texto y Multimedia_1_1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8" name="Google Shape;168;p10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69" name="Google Shape;169;p10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0" name="Google Shape;170;p10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0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2"/>
          <p:cNvSpPr txBox="1"/>
          <p:nvPr>
            <p:ph type="title"/>
          </p:nvPr>
        </p:nvSpPr>
        <p:spPr>
          <a:xfrm>
            <a:off x="4878250" y="2516000"/>
            <a:ext cx="3918000" cy="1297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000">
                <a:solidFill>
                  <a:srgbClr val="999999"/>
                </a:solidFill>
              </a:rPr>
              <a:t>Trabajo Práctico Integrador  - Módulo 2</a:t>
            </a:r>
            <a:endParaRPr sz="3000">
              <a:solidFill>
                <a:srgbClr val="999999"/>
              </a:solidFill>
            </a:endParaRPr>
          </a:p>
        </p:txBody>
      </p:sp>
      <p:sp>
        <p:nvSpPr>
          <p:cNvPr id="554" name="Google Shape;554;p52"/>
          <p:cNvSpPr txBox="1"/>
          <p:nvPr>
            <p:ph idx="1" type="subTitle"/>
          </p:nvPr>
        </p:nvSpPr>
        <p:spPr>
          <a:xfrm>
            <a:off x="5233225" y="1373550"/>
            <a:ext cx="3599700" cy="11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600"/>
              <a:t>DATA ANALYTICS</a:t>
            </a:r>
            <a:endParaRPr sz="4600"/>
          </a:p>
        </p:txBody>
      </p:sp>
      <p:pic>
        <p:nvPicPr>
          <p:cNvPr id="555" name="Google Shape;5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525" y="3922900"/>
            <a:ext cx="904850" cy="9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Empecemos...</a:t>
            </a:r>
            <a:endParaRPr/>
          </a:p>
        </p:txBody>
      </p:sp>
      <p:sp>
        <p:nvSpPr>
          <p:cNvPr id="666" name="Google Shape;666;p61"/>
          <p:cNvSpPr txBox="1"/>
          <p:nvPr/>
        </p:nvSpPr>
        <p:spPr>
          <a:xfrm>
            <a:off x="256500" y="1334425"/>
            <a:ext cx="78279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situación de la empresa es la siguiente: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-"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Cuenta con un </a:t>
            </a:r>
            <a:r>
              <a:rPr i="0" lang="es-AR" sz="19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transaccional</a:t>
            </a: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donde tiene guardadas todas las operaciones que realiza la empresa.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-"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sistema está 100% destinado para las transacciones así que necesita que se realice un datawarehouse para “duplicar” la información y que las consultas de analytics no impacten sobre el sistema transaccional.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7" name="Google Shape;6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9400" y="3498073"/>
            <a:ext cx="1172632" cy="117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Empecemos...</a:t>
            </a:r>
            <a:endParaRPr/>
          </a:p>
        </p:txBody>
      </p:sp>
      <p:sp>
        <p:nvSpPr>
          <p:cNvPr id="674" name="Google Shape;674;p62"/>
          <p:cNvSpPr txBox="1"/>
          <p:nvPr/>
        </p:nvSpPr>
        <p:spPr>
          <a:xfrm>
            <a:off x="256500" y="1334425"/>
            <a:ext cx="74790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situación de la empresa es la siguiente: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Char char="-"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empresa no quiere invertir en licencias hasta poder visualizar el valor agregado de los dashboards por lo que</a:t>
            </a:r>
            <a:r>
              <a:rPr lang="es-AR" sz="1900">
                <a:latin typeface="Open Sans"/>
                <a:ea typeface="Open Sans"/>
                <a:cs typeface="Open Sans"/>
                <a:sym typeface="Open Sans"/>
              </a:rPr>
              <a:t> no se decide si utilizar </a:t>
            </a:r>
            <a:r>
              <a:rPr b="1"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Power BI o Tableau</a:t>
            </a: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lang="es-AR" sz="1900">
                <a:latin typeface="Open Sans"/>
                <a:ea typeface="Open Sans"/>
                <a:cs typeface="Open Sans"/>
                <a:sym typeface="Open Sans"/>
              </a:rPr>
              <a:t>Recuerde que si usted tiene Tableau public, no se va a poder conectar directamente a la base de datos. Si tiene Tableau Desktop con la licencia educativa si lo puede conectar.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5" name="Google Shape;6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5500" y="2428823"/>
            <a:ext cx="1172632" cy="117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Empecemos...</a:t>
            </a:r>
            <a:endParaRPr/>
          </a:p>
        </p:txBody>
      </p:sp>
      <p:sp>
        <p:nvSpPr>
          <p:cNvPr id="682" name="Google Shape;682;p63"/>
          <p:cNvSpPr txBox="1"/>
          <p:nvPr/>
        </p:nvSpPr>
        <p:spPr>
          <a:xfrm>
            <a:off x="447800" y="1416550"/>
            <a:ext cx="74529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Entonces acordaron en el contrato que los entregables del proyecto serán: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jdhani"/>
              <a:buAutoNum type="arabicPeriod"/>
            </a:pPr>
            <a:r>
              <a:rPr b="1" i="1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Modelo de Datawarehouse</a:t>
            </a:r>
            <a:r>
              <a:rPr b="1"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Consultas que generan las vistas del datamart de Ventas.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jdhani"/>
              <a:buAutoNum type="arabicPeriod"/>
            </a:pPr>
            <a:r>
              <a:rPr b="1" i="1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Análisis de KPIs</a:t>
            </a: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más importantes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jdhani"/>
              <a:buAutoNum type="arabicPeriod"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 </a:t>
            </a:r>
            <a:r>
              <a:rPr b="1"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</a:t>
            </a: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 las visualizaciones de los KPIS y con diseño de la empresa.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3" name="Google Shape;68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8900" y="2403065"/>
            <a:ext cx="1293839" cy="129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4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 la acción...</a:t>
            </a:r>
            <a:endParaRPr/>
          </a:p>
        </p:txBody>
      </p:sp>
      <p:sp>
        <p:nvSpPr>
          <p:cNvPr id="690" name="Google Shape;690;p64"/>
          <p:cNvSpPr txBox="1"/>
          <p:nvPr/>
        </p:nvSpPr>
        <p:spPr>
          <a:xfrm>
            <a:off x="574200" y="1371413"/>
            <a:ext cx="7995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s-A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 </a:t>
            </a:r>
            <a:r>
              <a:rPr lang="es-AR" sz="2800">
                <a:latin typeface="Open Sans"/>
                <a:ea typeface="Open Sans"/>
                <a:cs typeface="Open Sans"/>
                <a:sym typeface="Open Sans"/>
              </a:rPr>
              <a:t>ahora</a:t>
            </a:r>
            <a:r>
              <a:rPr i="0" lang="es-A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s-AR" sz="2800">
                <a:latin typeface="Open Sans"/>
                <a:ea typeface="Open Sans"/>
                <a:cs typeface="Open Sans"/>
                <a:sym typeface="Open Sans"/>
              </a:rPr>
              <a:t>¿por dónde comenzamos</a:t>
            </a:r>
            <a:r>
              <a:rPr i="0" lang="es-AR" sz="2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i="0" sz="2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1" name="Google Shape;69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9300" y="2126557"/>
            <a:ext cx="4243225" cy="244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 la acción…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lang="es-AR" sz="1800">
                <a:solidFill>
                  <a:schemeClr val="dk1"/>
                </a:solidFill>
              </a:rPr>
              <a:t>Te recomendamos seguir el siguiente flujo de pasos:</a:t>
            </a:r>
            <a:endParaRPr/>
          </a:p>
        </p:txBody>
      </p:sp>
      <p:sp>
        <p:nvSpPr>
          <p:cNvPr id="698" name="Google Shape;698;p65"/>
          <p:cNvSpPr/>
          <p:nvPr/>
        </p:nvSpPr>
        <p:spPr>
          <a:xfrm>
            <a:off x="2018150" y="3506430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Crear una base que se llame ADW Datawarehouse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5"/>
          <p:cNvSpPr/>
          <p:nvPr/>
        </p:nvSpPr>
        <p:spPr>
          <a:xfrm>
            <a:off x="342875" y="1334933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Instalar y validar que tenga datos la base de datos de la empresa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5"/>
          <p:cNvSpPr/>
          <p:nvPr/>
        </p:nvSpPr>
        <p:spPr>
          <a:xfrm>
            <a:off x="4082575" y="1334933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Crear una vista que realice la consulta de la tabla Fact Ventas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1" name="Google Shape;701;p65"/>
          <p:cNvSpPr/>
          <p:nvPr/>
        </p:nvSpPr>
        <p:spPr>
          <a:xfrm>
            <a:off x="5981525" y="3506430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Conecte Power BI con su base de datos </a:t>
            </a:r>
            <a:b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ADW Datawarehouse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2" name="Google Shape;702;p65"/>
          <p:cNvSpPr/>
          <p:nvPr/>
        </p:nvSpPr>
        <p:spPr>
          <a:xfrm>
            <a:off x="7272025" y="1334925"/>
            <a:ext cx="16752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Diseñe un Dashboard de Análisis de ventas de acuerdo a sus KPI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03" name="Google Shape;703;p65"/>
          <p:cNvCxnSpPr>
            <a:stCxn id="699" idx="2"/>
            <a:endCxn id="698" idx="0"/>
          </p:cNvCxnSpPr>
          <p:nvPr/>
        </p:nvCxnSpPr>
        <p:spPr>
          <a:xfrm>
            <a:off x="1079525" y="2511233"/>
            <a:ext cx="1675200" cy="9951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4" name="Google Shape;704;p65"/>
          <p:cNvCxnSpPr>
            <a:stCxn id="700" idx="2"/>
            <a:endCxn id="701" idx="0"/>
          </p:cNvCxnSpPr>
          <p:nvPr/>
        </p:nvCxnSpPr>
        <p:spPr>
          <a:xfrm>
            <a:off x="4819225" y="2511233"/>
            <a:ext cx="1899000" cy="9951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5" name="Google Shape;705;p65"/>
          <p:cNvCxnSpPr>
            <a:stCxn id="698" idx="0"/>
            <a:endCxn id="700" idx="2"/>
          </p:cNvCxnSpPr>
          <p:nvPr/>
        </p:nvCxnSpPr>
        <p:spPr>
          <a:xfrm flipH="1" rot="10800000">
            <a:off x="2754800" y="2511330"/>
            <a:ext cx="2064300" cy="9951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06" name="Google Shape;706;p65"/>
          <p:cNvCxnSpPr>
            <a:stCxn id="701" idx="0"/>
            <a:endCxn id="702" idx="2"/>
          </p:cNvCxnSpPr>
          <p:nvPr/>
        </p:nvCxnSpPr>
        <p:spPr>
          <a:xfrm flipH="1" rot="10800000">
            <a:off x="6718175" y="2511330"/>
            <a:ext cx="1391400" cy="9951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07" name="Google Shape;707;p65"/>
          <p:cNvSpPr/>
          <p:nvPr/>
        </p:nvSpPr>
        <p:spPr>
          <a:xfrm>
            <a:off x="948825" y="2440335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8" name="Google Shape;708;p65"/>
          <p:cNvSpPr/>
          <p:nvPr/>
        </p:nvSpPr>
        <p:spPr>
          <a:xfrm>
            <a:off x="2569550" y="3290250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9" name="Google Shape;709;p65"/>
          <p:cNvSpPr/>
          <p:nvPr/>
        </p:nvSpPr>
        <p:spPr>
          <a:xfrm>
            <a:off x="4633975" y="2372475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0" name="Google Shape;710;p65"/>
          <p:cNvSpPr/>
          <p:nvPr/>
        </p:nvSpPr>
        <p:spPr>
          <a:xfrm>
            <a:off x="6532925" y="3236790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1" name="Google Shape;711;p65"/>
          <p:cNvSpPr/>
          <p:nvPr/>
        </p:nvSpPr>
        <p:spPr>
          <a:xfrm>
            <a:off x="7894675" y="2372475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 la acción...</a:t>
            </a:r>
            <a:endParaRPr/>
          </a:p>
        </p:txBody>
      </p:sp>
      <p:sp>
        <p:nvSpPr>
          <p:cNvPr id="718" name="Google Shape;718;p66"/>
          <p:cNvSpPr txBox="1"/>
          <p:nvPr/>
        </p:nvSpPr>
        <p:spPr>
          <a:xfrm>
            <a:off x="3410375" y="1726110"/>
            <a:ext cx="50568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el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ANEXO</a:t>
            </a: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800">
                <a:latin typeface="Open Sans"/>
                <a:ea typeface="Open Sans"/>
                <a:cs typeface="Open Sans"/>
                <a:sym typeface="Open Sans"/>
              </a:rPr>
              <a:t>encontrarás una explicación,</a:t>
            </a: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paso a paso, de como realizar la importación de la base de datos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1" lang="es-AR" sz="1800">
                <a:latin typeface="Open Sans"/>
                <a:ea typeface="Open Sans"/>
                <a:cs typeface="Open Sans"/>
                <a:sym typeface="Open Sans"/>
              </a:rPr>
              <a:t>dventureWorks</a:t>
            </a: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base es un extracto de la base real del cliente donde </a:t>
            </a:r>
            <a:r>
              <a:rPr lang="es-AR" sz="1800">
                <a:latin typeface="Open Sans"/>
                <a:ea typeface="Open Sans"/>
                <a:cs typeface="Open Sans"/>
                <a:sym typeface="Open Sans"/>
              </a:rPr>
              <a:t>podrás encontrar</a:t>
            </a: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8 Tablas que te permiten cumplir con tu objetivo.</a:t>
            </a:r>
            <a:endParaRPr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9" name="Google Shape;719;p66"/>
          <p:cNvSpPr/>
          <p:nvPr/>
        </p:nvSpPr>
        <p:spPr>
          <a:xfrm>
            <a:off x="342875" y="1639733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Instalar y validar que tenga datos la base de datos de la empresa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948825" y="2745135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7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 la acción...</a:t>
            </a:r>
            <a:endParaRPr/>
          </a:p>
        </p:txBody>
      </p:sp>
      <p:sp>
        <p:nvSpPr>
          <p:cNvPr id="727" name="Google Shape;727;p67"/>
          <p:cNvSpPr txBox="1"/>
          <p:nvPr/>
        </p:nvSpPr>
        <p:spPr>
          <a:xfrm>
            <a:off x="4308075" y="1350450"/>
            <a:ext cx="3767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Una vez que hayas realizado la importación, vas a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crear una nueva base de datos o schema</a:t>
            </a: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Llamaremos a este nuevo schema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b="1" i="1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ADWDatawarehouse</a:t>
            </a:r>
            <a:r>
              <a:rPr b="1"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objetivo de ést</a:t>
            </a:r>
            <a:r>
              <a:rPr lang="es-AR" sz="1800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800">
                <a:latin typeface="Open Sans"/>
                <a:ea typeface="Open Sans"/>
                <a:cs typeface="Open Sans"/>
                <a:sym typeface="Open Sans"/>
              </a:rPr>
              <a:t>esquema</a:t>
            </a: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contener las vistas mediante la cual vamos a crear el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Datawarehouse</a:t>
            </a: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67"/>
          <p:cNvSpPr/>
          <p:nvPr/>
        </p:nvSpPr>
        <p:spPr>
          <a:xfrm>
            <a:off x="2018150" y="3354030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Crear una base que se llame ADW Datawarehouse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/>
          <p:nvPr/>
        </p:nvSpPr>
        <p:spPr>
          <a:xfrm>
            <a:off x="342875" y="1182533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Instalar y validar que tenga datos la base de datos de la empresa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67"/>
          <p:cNvCxnSpPr>
            <a:stCxn id="729" idx="2"/>
            <a:endCxn id="728" idx="0"/>
          </p:cNvCxnSpPr>
          <p:nvPr/>
        </p:nvCxnSpPr>
        <p:spPr>
          <a:xfrm>
            <a:off x="1079525" y="2358833"/>
            <a:ext cx="16752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31" name="Google Shape;731;p67"/>
          <p:cNvSpPr/>
          <p:nvPr/>
        </p:nvSpPr>
        <p:spPr>
          <a:xfrm>
            <a:off x="948825" y="2287935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2" name="Google Shape;732;p67"/>
          <p:cNvSpPr/>
          <p:nvPr/>
        </p:nvSpPr>
        <p:spPr>
          <a:xfrm>
            <a:off x="2569550" y="3137850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 la acción...</a:t>
            </a:r>
            <a:endParaRPr/>
          </a:p>
        </p:txBody>
      </p:sp>
      <p:sp>
        <p:nvSpPr>
          <p:cNvPr id="739" name="Google Shape;739;p68"/>
          <p:cNvSpPr/>
          <p:nvPr/>
        </p:nvSpPr>
        <p:spPr>
          <a:xfrm>
            <a:off x="2018150" y="3506430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Crear una base que se llame ADW Datawarehouse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8"/>
          <p:cNvSpPr/>
          <p:nvPr/>
        </p:nvSpPr>
        <p:spPr>
          <a:xfrm>
            <a:off x="342875" y="1334933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Instalar y validar que tenga datos la base de datos de la empresa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8"/>
          <p:cNvSpPr/>
          <p:nvPr/>
        </p:nvSpPr>
        <p:spPr>
          <a:xfrm>
            <a:off x="4082575" y="1334933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Crear una vista que realice la consulta de la tabla Fact Ventas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42" name="Google Shape;742;p68"/>
          <p:cNvCxnSpPr>
            <a:stCxn id="740" idx="2"/>
            <a:endCxn id="739" idx="0"/>
          </p:cNvCxnSpPr>
          <p:nvPr/>
        </p:nvCxnSpPr>
        <p:spPr>
          <a:xfrm>
            <a:off x="1079525" y="2511233"/>
            <a:ext cx="16752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43" name="Google Shape;743;p68"/>
          <p:cNvCxnSpPr>
            <a:stCxn id="739" idx="0"/>
            <a:endCxn id="741" idx="2"/>
          </p:cNvCxnSpPr>
          <p:nvPr/>
        </p:nvCxnSpPr>
        <p:spPr>
          <a:xfrm flipH="1" rot="10800000">
            <a:off x="2754800" y="2511330"/>
            <a:ext cx="20643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44" name="Google Shape;744;p68"/>
          <p:cNvSpPr txBox="1"/>
          <p:nvPr/>
        </p:nvSpPr>
        <p:spPr>
          <a:xfrm>
            <a:off x="4633975" y="2832518"/>
            <a:ext cx="4322100" cy="1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datawarehouse va a tener un datamart de Ventas. Tiene un esquema estrella a partir de:</a:t>
            </a:r>
            <a:endParaRPr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-"/>
            </a:pP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Dim Productos (Status: creada).</a:t>
            </a:r>
            <a:endParaRPr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-"/>
            </a:pPr>
            <a:r>
              <a:rPr i="0" lang="es-AR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Dim Clientes (Status: creada).</a:t>
            </a:r>
            <a:endParaRPr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-"/>
            </a:pP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Fact Ventas </a:t>
            </a:r>
            <a:r>
              <a:rPr b="1"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-&gt; </a:t>
            </a:r>
            <a:r>
              <a:rPr b="1" i="0" lang="es-AR" sz="15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Pendiente!</a:t>
            </a:r>
            <a:endParaRPr b="1" i="0" sz="15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Así que van a tener que crear la consulta de la </a:t>
            </a:r>
            <a:r>
              <a:rPr i="1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Fact de Ventas</a:t>
            </a: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resultado del DW va a ser 3 vistas.</a:t>
            </a:r>
            <a:endParaRPr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948825" y="2440335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2569550" y="3290250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4633975" y="2372475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 la acción…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Modelo Estrella del DW</a:t>
            </a:r>
            <a:endParaRPr/>
          </a:p>
        </p:txBody>
      </p:sp>
      <p:pic>
        <p:nvPicPr>
          <p:cNvPr id="754" name="Google Shape;75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450" y="1345535"/>
            <a:ext cx="6180773" cy="226314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69"/>
          <p:cNvSpPr txBox="1"/>
          <p:nvPr/>
        </p:nvSpPr>
        <p:spPr>
          <a:xfrm>
            <a:off x="311375" y="3712625"/>
            <a:ext cx="85458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 completar el modelo </a:t>
            </a:r>
            <a:r>
              <a:rPr i="0" lang="es-AR" sz="15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solo tenes que diseñar la consulta de la vista FACT SALES</a:t>
            </a: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 otras dos consultas ya las tenes desarrolladas.</a:t>
            </a:r>
            <a:endParaRPr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s-AR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resultado tienen que ser 3 vistas dentro de la base creada en el paso 2. Queres chequear tu información? </a:t>
            </a:r>
            <a:endParaRPr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 la acción...</a:t>
            </a:r>
            <a:endParaRPr/>
          </a:p>
        </p:txBody>
      </p:sp>
      <p:sp>
        <p:nvSpPr>
          <p:cNvPr id="762" name="Google Shape;762;p70"/>
          <p:cNvSpPr/>
          <p:nvPr/>
        </p:nvSpPr>
        <p:spPr>
          <a:xfrm>
            <a:off x="1941950" y="3506430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Crear una base que se llame ADW Datawarehouse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3" name="Google Shape;763;p70"/>
          <p:cNvSpPr/>
          <p:nvPr/>
        </p:nvSpPr>
        <p:spPr>
          <a:xfrm>
            <a:off x="266675" y="1334933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Instalar y validar que tenga datos la base de datos de la empresa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4" name="Google Shape;764;p70"/>
          <p:cNvSpPr/>
          <p:nvPr/>
        </p:nvSpPr>
        <p:spPr>
          <a:xfrm>
            <a:off x="4006375" y="1334933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Crear una vista que realice la consulta de la tabla Fact Ventas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5" name="Google Shape;765;p70"/>
          <p:cNvSpPr/>
          <p:nvPr/>
        </p:nvSpPr>
        <p:spPr>
          <a:xfrm>
            <a:off x="5905325" y="3506430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Conecte Power BI con su base de datos </a:t>
            </a:r>
            <a:b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ADW Datawarehouse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66" name="Google Shape;766;p70"/>
          <p:cNvCxnSpPr>
            <a:stCxn id="763" idx="2"/>
            <a:endCxn id="762" idx="0"/>
          </p:cNvCxnSpPr>
          <p:nvPr/>
        </p:nvCxnSpPr>
        <p:spPr>
          <a:xfrm>
            <a:off x="1003325" y="2511233"/>
            <a:ext cx="16752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67" name="Google Shape;767;p70"/>
          <p:cNvCxnSpPr>
            <a:stCxn id="764" idx="2"/>
            <a:endCxn id="765" idx="0"/>
          </p:cNvCxnSpPr>
          <p:nvPr/>
        </p:nvCxnSpPr>
        <p:spPr>
          <a:xfrm>
            <a:off x="4743025" y="2511233"/>
            <a:ext cx="18990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68" name="Google Shape;768;p70"/>
          <p:cNvCxnSpPr>
            <a:stCxn id="762" idx="0"/>
            <a:endCxn id="764" idx="2"/>
          </p:cNvCxnSpPr>
          <p:nvPr/>
        </p:nvCxnSpPr>
        <p:spPr>
          <a:xfrm flipH="1" rot="10800000">
            <a:off x="2678600" y="2511330"/>
            <a:ext cx="20643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69" name="Google Shape;769;p70"/>
          <p:cNvSpPr txBox="1"/>
          <p:nvPr/>
        </p:nvSpPr>
        <p:spPr>
          <a:xfrm>
            <a:off x="6294425" y="1385775"/>
            <a:ext cx="27084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el ANEXO encontraras un paso a paso de como conectar </a:t>
            </a:r>
            <a:r>
              <a:rPr b="1"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PowerBI a MySQL</a:t>
            </a: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b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 </a:t>
            </a:r>
            <a:r>
              <a:rPr lang="es-AR" sz="1600">
                <a:latin typeface="Open Sans"/>
                <a:ea typeface="Open Sans"/>
                <a:cs typeface="Open Sans"/>
                <a:sym typeface="Open Sans"/>
              </a:rPr>
              <a:t>tienes</a:t>
            </a: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Tableau</a:t>
            </a: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 licencia educativa también lo </a:t>
            </a:r>
            <a:r>
              <a:rPr lang="es-AR" sz="1600">
                <a:latin typeface="Open Sans"/>
                <a:ea typeface="Open Sans"/>
                <a:cs typeface="Open Sans"/>
                <a:sym typeface="Open Sans"/>
              </a:rPr>
              <a:t>puedes</a:t>
            </a: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utilizar</a:t>
            </a:r>
            <a:r>
              <a:rPr lang="es-AR" sz="16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70"/>
          <p:cNvSpPr/>
          <p:nvPr/>
        </p:nvSpPr>
        <p:spPr>
          <a:xfrm>
            <a:off x="872625" y="2440335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1" name="Google Shape;771;p70"/>
          <p:cNvSpPr/>
          <p:nvPr/>
        </p:nvSpPr>
        <p:spPr>
          <a:xfrm>
            <a:off x="2493350" y="3290250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2" name="Google Shape;772;p70"/>
          <p:cNvSpPr/>
          <p:nvPr/>
        </p:nvSpPr>
        <p:spPr>
          <a:xfrm>
            <a:off x="4557775" y="2372475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Trabajo Práctico Integrador - Módulo 2</a:t>
            </a:r>
            <a:endParaRPr/>
          </a:p>
        </p:txBody>
      </p:sp>
      <p:sp>
        <p:nvSpPr>
          <p:cNvPr id="562" name="Google Shape;562;p53"/>
          <p:cNvSpPr txBox="1"/>
          <p:nvPr>
            <p:ph idx="2" type="title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Objetivos de la clase</a:t>
            </a:r>
            <a:endParaRPr/>
          </a:p>
        </p:txBody>
      </p:sp>
      <p:sp>
        <p:nvSpPr>
          <p:cNvPr id="563" name="Google Shape;563;p53"/>
          <p:cNvSpPr txBox="1"/>
          <p:nvPr>
            <p:ph idx="3" type="title"/>
          </p:nvPr>
        </p:nvSpPr>
        <p:spPr>
          <a:xfrm>
            <a:off x="742200" y="1717925"/>
            <a:ext cx="5487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1</a:t>
            </a:r>
            <a:endParaRPr/>
          </a:p>
        </p:txBody>
      </p:sp>
      <p:sp>
        <p:nvSpPr>
          <p:cNvPr id="564" name="Google Shape;564;p53"/>
          <p:cNvSpPr txBox="1"/>
          <p:nvPr>
            <p:ph idx="4" type="title"/>
          </p:nvPr>
        </p:nvSpPr>
        <p:spPr>
          <a:xfrm>
            <a:off x="3986225" y="1687788"/>
            <a:ext cx="1547100" cy="53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Anexo SQL</a:t>
            </a:r>
            <a:endParaRPr/>
          </a:p>
        </p:txBody>
      </p:sp>
      <p:sp>
        <p:nvSpPr>
          <p:cNvPr id="565" name="Google Shape;565;p53"/>
          <p:cNvSpPr txBox="1"/>
          <p:nvPr>
            <p:ph idx="6" type="title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3</a:t>
            </a:r>
            <a:endParaRPr/>
          </a:p>
        </p:txBody>
      </p:sp>
      <p:sp>
        <p:nvSpPr>
          <p:cNvPr id="566" name="Google Shape;566;p53"/>
          <p:cNvSpPr txBox="1"/>
          <p:nvPr>
            <p:ph idx="7" type="title"/>
          </p:nvPr>
        </p:nvSpPr>
        <p:spPr>
          <a:xfrm>
            <a:off x="6666750" y="1716875"/>
            <a:ext cx="1797900" cy="53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/>
              <a:t>Entrega TPI</a:t>
            </a:r>
            <a:endParaRPr/>
          </a:p>
        </p:txBody>
      </p:sp>
      <p:sp>
        <p:nvSpPr>
          <p:cNvPr id="567" name="Google Shape;567;p53"/>
          <p:cNvSpPr txBox="1"/>
          <p:nvPr>
            <p:ph idx="8" type="subTitle"/>
          </p:nvPr>
        </p:nvSpPr>
        <p:spPr>
          <a:xfrm>
            <a:off x="6666750" y="2226600"/>
            <a:ext cx="1736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Repaso de dudas y consultas</a:t>
            </a:r>
            <a:endParaRPr/>
          </a:p>
        </p:txBody>
      </p:sp>
      <p:sp>
        <p:nvSpPr>
          <p:cNvPr id="568" name="Google Shape;568;p53"/>
          <p:cNvSpPr txBox="1"/>
          <p:nvPr>
            <p:ph idx="9" type="title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5</a:t>
            </a:r>
            <a:endParaRPr/>
          </a:p>
        </p:txBody>
      </p:sp>
      <p:sp>
        <p:nvSpPr>
          <p:cNvPr id="569" name="Google Shape;569;p53"/>
          <p:cNvSpPr txBox="1"/>
          <p:nvPr>
            <p:ph idx="13" type="title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TPI 2</a:t>
            </a:r>
            <a:endParaRPr/>
          </a:p>
        </p:txBody>
      </p:sp>
      <p:sp>
        <p:nvSpPr>
          <p:cNvPr id="570" name="Google Shape;570;p53"/>
          <p:cNvSpPr txBox="1"/>
          <p:nvPr>
            <p:ph idx="15" type="title"/>
          </p:nvPr>
        </p:nvSpPr>
        <p:spPr>
          <a:xfrm>
            <a:off x="742200" y="3079950"/>
            <a:ext cx="5487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2</a:t>
            </a:r>
            <a:endParaRPr/>
          </a:p>
        </p:txBody>
      </p:sp>
      <p:sp>
        <p:nvSpPr>
          <p:cNvPr id="571" name="Google Shape;571;p53"/>
          <p:cNvSpPr txBox="1"/>
          <p:nvPr>
            <p:ph idx="16" type="title"/>
          </p:nvPr>
        </p:nvSpPr>
        <p:spPr>
          <a:xfrm>
            <a:off x="3986225" y="3078900"/>
            <a:ext cx="1797900" cy="53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/>
              <a:t>Anexo Power  BI</a:t>
            </a:r>
            <a:endParaRPr/>
          </a:p>
        </p:txBody>
      </p:sp>
      <p:sp>
        <p:nvSpPr>
          <p:cNvPr id="572" name="Google Shape;572;p53"/>
          <p:cNvSpPr txBox="1"/>
          <p:nvPr>
            <p:ph idx="18" type="title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4</a:t>
            </a:r>
            <a:endParaRPr/>
          </a:p>
        </p:txBody>
      </p:sp>
      <p:sp>
        <p:nvSpPr>
          <p:cNvPr id="573" name="Google Shape;573;p53"/>
          <p:cNvSpPr txBox="1"/>
          <p:nvPr>
            <p:ph idx="8" type="subTitle"/>
          </p:nvPr>
        </p:nvSpPr>
        <p:spPr>
          <a:xfrm>
            <a:off x="4037050" y="2175350"/>
            <a:ext cx="15471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Dimensiones y Fact table.</a:t>
            </a:r>
            <a:endParaRPr/>
          </a:p>
        </p:txBody>
      </p:sp>
      <p:sp>
        <p:nvSpPr>
          <p:cNvPr id="574" name="Google Shape;574;p53"/>
          <p:cNvSpPr txBox="1"/>
          <p:nvPr>
            <p:ph idx="8" type="subTitle"/>
          </p:nvPr>
        </p:nvSpPr>
        <p:spPr>
          <a:xfrm>
            <a:off x="1407350" y="3421450"/>
            <a:ext cx="1736400" cy="4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Consignas del TPI</a:t>
            </a:r>
            <a:endParaRPr/>
          </a:p>
        </p:txBody>
      </p:sp>
      <p:sp>
        <p:nvSpPr>
          <p:cNvPr id="575" name="Google Shape;575;p53"/>
          <p:cNvSpPr txBox="1"/>
          <p:nvPr>
            <p:ph idx="8" type="subTitle"/>
          </p:nvPr>
        </p:nvSpPr>
        <p:spPr>
          <a:xfrm>
            <a:off x="4037050" y="3466150"/>
            <a:ext cx="196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Conexión</a:t>
            </a:r>
            <a:r>
              <a:rPr lang="es-AR"/>
              <a:t> a Mysql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3"/>
          <p:cNvSpPr txBox="1"/>
          <p:nvPr>
            <p:ph idx="8" type="subTitle"/>
          </p:nvPr>
        </p:nvSpPr>
        <p:spPr>
          <a:xfrm>
            <a:off x="1407350" y="2279388"/>
            <a:ext cx="15471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Introducción</a:t>
            </a:r>
            <a:endParaRPr/>
          </a:p>
        </p:txBody>
      </p:sp>
      <p:sp>
        <p:nvSpPr>
          <p:cNvPr id="577" name="Google Shape;577;p53"/>
          <p:cNvSpPr/>
          <p:nvPr/>
        </p:nvSpPr>
        <p:spPr>
          <a:xfrm>
            <a:off x="6444250" y="2881550"/>
            <a:ext cx="608700" cy="141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1"/>
          <p:cNvSpPr txBox="1"/>
          <p:nvPr>
            <p:ph type="title"/>
          </p:nvPr>
        </p:nvSpPr>
        <p:spPr>
          <a:xfrm>
            <a:off x="256500" y="141725"/>
            <a:ext cx="88875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 la acción…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Te recomendamos seguir el siguiente flujo de pasos:</a:t>
            </a:r>
            <a:endParaRPr/>
          </a:p>
        </p:txBody>
      </p:sp>
      <p:sp>
        <p:nvSpPr>
          <p:cNvPr id="779" name="Google Shape;779;p71"/>
          <p:cNvSpPr/>
          <p:nvPr/>
        </p:nvSpPr>
        <p:spPr>
          <a:xfrm>
            <a:off x="2018150" y="3506430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Crear una base que se llame ADW Datawarehouse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0" name="Google Shape;780;p71"/>
          <p:cNvSpPr/>
          <p:nvPr/>
        </p:nvSpPr>
        <p:spPr>
          <a:xfrm>
            <a:off x="342875" y="1334933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Instalar y validar que tenga datos la base de datos de la empresa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1" name="Google Shape;781;p71"/>
          <p:cNvSpPr/>
          <p:nvPr/>
        </p:nvSpPr>
        <p:spPr>
          <a:xfrm>
            <a:off x="4082575" y="1334933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Crear una vista que realice la consulta de la tabla Fact Ventas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2" name="Google Shape;782;p71"/>
          <p:cNvSpPr/>
          <p:nvPr/>
        </p:nvSpPr>
        <p:spPr>
          <a:xfrm>
            <a:off x="5981525" y="3506430"/>
            <a:ext cx="1473300" cy="117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Conecte Power BI con su base de datos </a:t>
            </a:r>
            <a:b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ADW Datawarehouse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3" name="Google Shape;783;p71"/>
          <p:cNvSpPr/>
          <p:nvPr/>
        </p:nvSpPr>
        <p:spPr>
          <a:xfrm>
            <a:off x="7272025" y="1334925"/>
            <a:ext cx="16752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Diseñe un Dashboard de Análisis de ventas de acuerdo a sus KPI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84" name="Google Shape;784;p71"/>
          <p:cNvCxnSpPr>
            <a:stCxn id="780" idx="2"/>
            <a:endCxn id="779" idx="0"/>
          </p:cNvCxnSpPr>
          <p:nvPr/>
        </p:nvCxnSpPr>
        <p:spPr>
          <a:xfrm>
            <a:off x="1079525" y="2511233"/>
            <a:ext cx="16752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85" name="Google Shape;785;p71"/>
          <p:cNvCxnSpPr>
            <a:stCxn id="781" idx="2"/>
            <a:endCxn id="782" idx="0"/>
          </p:cNvCxnSpPr>
          <p:nvPr/>
        </p:nvCxnSpPr>
        <p:spPr>
          <a:xfrm>
            <a:off x="4819225" y="2511233"/>
            <a:ext cx="18990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86" name="Google Shape;786;p71"/>
          <p:cNvCxnSpPr>
            <a:stCxn id="779" idx="0"/>
            <a:endCxn id="781" idx="2"/>
          </p:cNvCxnSpPr>
          <p:nvPr/>
        </p:nvCxnSpPr>
        <p:spPr>
          <a:xfrm flipH="1" rot="10800000">
            <a:off x="2754800" y="2511330"/>
            <a:ext cx="20643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87" name="Google Shape;787;p71"/>
          <p:cNvCxnSpPr>
            <a:stCxn id="782" idx="0"/>
            <a:endCxn id="783" idx="2"/>
          </p:cNvCxnSpPr>
          <p:nvPr/>
        </p:nvCxnSpPr>
        <p:spPr>
          <a:xfrm flipH="1" rot="10800000">
            <a:off x="6718175" y="2511330"/>
            <a:ext cx="1391400" cy="995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88" name="Google Shape;788;p71"/>
          <p:cNvSpPr/>
          <p:nvPr/>
        </p:nvSpPr>
        <p:spPr>
          <a:xfrm>
            <a:off x="948825" y="2440335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789;p71"/>
          <p:cNvSpPr/>
          <p:nvPr/>
        </p:nvSpPr>
        <p:spPr>
          <a:xfrm>
            <a:off x="2569550" y="3290250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790;p71"/>
          <p:cNvSpPr/>
          <p:nvPr/>
        </p:nvSpPr>
        <p:spPr>
          <a:xfrm>
            <a:off x="4633975" y="2372475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791;p71"/>
          <p:cNvSpPr/>
          <p:nvPr/>
        </p:nvSpPr>
        <p:spPr>
          <a:xfrm>
            <a:off x="6532925" y="3236790"/>
            <a:ext cx="370500" cy="3561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0" i="0" sz="14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2" name="Google Shape;792;p71"/>
          <p:cNvSpPr/>
          <p:nvPr/>
        </p:nvSpPr>
        <p:spPr>
          <a:xfrm>
            <a:off x="7894675" y="2372475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-AR"/>
              <a:t>Ya en Power BI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8" name="Google Shape;798;p72"/>
          <p:cNvSpPr txBox="1"/>
          <p:nvPr/>
        </p:nvSpPr>
        <p:spPr>
          <a:xfrm>
            <a:off x="447800" y="1245153"/>
            <a:ext cx="7995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Conectar Power BI con el datawarehouse creado*. Seleccionar las 3 vistas.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A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Validar en el modelo relacional de Power B</a:t>
            </a:r>
            <a:r>
              <a:rPr lang="es-AR" sz="160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b="0" i="0" lang="es-A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que sean correctas las relaciones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356" y="1843651"/>
            <a:ext cx="6021018" cy="2605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49800"/>
              </a:srgbClr>
            </a:outerShdw>
          </a:effectLst>
        </p:spPr>
      </p:pic>
      <p:sp>
        <p:nvSpPr>
          <p:cNvPr id="800" name="Google Shape;800;p72"/>
          <p:cNvSpPr txBox="1"/>
          <p:nvPr/>
        </p:nvSpPr>
        <p:spPr>
          <a:xfrm>
            <a:off x="486200" y="4442130"/>
            <a:ext cx="79188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AR" sz="1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*En el caso de no recordar en el anexo tenes el paso a paso para conectar PowerBI con Mysql.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-AR"/>
              <a:t>Ya en Power BI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6" name="Google Shape;806;p73"/>
          <p:cNvSpPr txBox="1"/>
          <p:nvPr/>
        </p:nvSpPr>
        <p:spPr>
          <a:xfrm>
            <a:off x="256500" y="1301525"/>
            <a:ext cx="87159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-AR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Diseñar un dashboard que analice:</a:t>
            </a:r>
            <a:endParaRPr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AutoNum type="alphaLcParenR"/>
            </a:pP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Evolución mensual de las ventas en $ y en cantidad. Agregar un filtro que permita filtrar los distintos años.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AutoNum type="alphaLcParenR"/>
            </a:pP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¿Cuál es el canal de ventas a clientes más utilizado respecto de las ventas en $? (Canal de ventas: OnlineOrderFlag, 1/True es </a:t>
            </a:r>
            <a:r>
              <a:rPr lang="es-AR" sz="1600">
                <a:latin typeface="Open Sans"/>
                <a:ea typeface="Open Sans"/>
                <a:cs typeface="Open Sans"/>
                <a:sym typeface="Open Sans"/>
              </a:rPr>
              <a:t>“O</a:t>
            </a: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nline</a:t>
            </a:r>
            <a:r>
              <a:rPr lang="es-AR" sz="1600">
                <a:latin typeface="Open Sans"/>
                <a:ea typeface="Open Sans"/>
                <a:cs typeface="Open Sans"/>
                <a:sym typeface="Open Sans"/>
              </a:rPr>
              <a:t>”</a:t>
            </a: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0/False es </a:t>
            </a:r>
            <a:r>
              <a:rPr lang="es-AR" sz="1600"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Tienda</a:t>
            </a:r>
            <a:r>
              <a:rPr lang="es-AR" sz="1600">
                <a:latin typeface="Open Sans"/>
                <a:ea typeface="Open Sans"/>
                <a:cs typeface="Open Sans"/>
                <a:sym typeface="Open Sans"/>
              </a:rPr>
              <a:t>”</a:t>
            </a: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AutoNum type="alphaLcParenR"/>
            </a:pP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¿Cuál es la categoría de produ</a:t>
            </a:r>
            <a:r>
              <a:rPr lang="es-AR" sz="1600">
                <a:latin typeface="Open Sans"/>
                <a:ea typeface="Open Sans"/>
                <a:cs typeface="Open Sans"/>
                <a:sym typeface="Open Sans"/>
              </a:rPr>
              <a:t>cto</a:t>
            </a: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mayor venta $?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AutoNum type="alphaLcParenR"/>
            </a:pP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Realizar un top 10 de los productos de mayor venta $.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AutoNum type="alphaLcParenR"/>
            </a:pPr>
            <a:r>
              <a:rPr i="0" lang="es-AR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Agregar KPIs de Facturación total en $, en cantidad, cantidad de Ventas y cantidad de Clientes.</a:t>
            </a:r>
            <a:endParaRPr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4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-AR"/>
              <a:t>Recordamos nuestro análisis de KPIs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-AR"/>
              <a:t>Análisis de KPIs:</a:t>
            </a:r>
            <a:endParaRPr/>
          </a:p>
        </p:txBody>
      </p:sp>
      <p:graphicFrame>
        <p:nvGraphicFramePr>
          <p:cNvPr id="812" name="Google Shape;812;p74"/>
          <p:cNvGraphicFramePr/>
          <p:nvPr/>
        </p:nvGraphicFramePr>
        <p:xfrm>
          <a:off x="593325" y="12911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{2E806B21-7900-4EAB-9F06-144094D884F9}</a:tableStyleId>
              </a:tblPr>
              <a:tblGrid>
                <a:gridCol w="1982800"/>
                <a:gridCol w="1982800"/>
                <a:gridCol w="1982800"/>
                <a:gridCol w="1982800"/>
              </a:tblGrid>
              <a:tr h="35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AR" sz="1300" u="none" cap="none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KPI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82275" marB="8227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AR" sz="1300" u="none" cap="none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Fórmula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82275" marB="8227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AR" sz="1300" u="none" cap="none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Dimensión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82275" marB="8227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AR" sz="1300" u="none" cap="none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Unidad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82275" marB="82275" marR="91425" marL="91425">
                    <a:solidFill>
                      <a:srgbClr val="434343"/>
                    </a:solidFill>
                  </a:tcPr>
                </a:tc>
              </a:tr>
              <a:tr h="95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Ventas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Order Qty * Unit Price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Sales Date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OnlineOrderFlag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 Category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</a:tr>
              <a:tr h="95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Ventas Q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Order Qty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Sales Date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OnlineOrderFlag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 Category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</a:tr>
              <a:tr h="55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Cantidad de clientes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Conteo distinto de CustomerID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Sales Date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</a:tr>
              <a:tr h="55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Cantidad de ventas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Conteo distinto de SalesOrderID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 u="none" cap="none" strike="noStrik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Sales Date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AR" sz="130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#</a:t>
                      </a:r>
                      <a:endParaRPr sz="1300" u="none" cap="none" strike="noStrike">
                        <a:solidFill>
                          <a:srgbClr val="434343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82275" marB="8227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5"/>
          <p:cNvSpPr txBox="1"/>
          <p:nvPr/>
        </p:nvSpPr>
        <p:spPr>
          <a:xfrm>
            <a:off x="447800" y="1348450"/>
            <a:ext cx="8570700" cy="3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Antes de la próxima clase deben subir los siguientes entregables en una nueva carpeta de Drive llamada </a:t>
            </a:r>
            <a:r>
              <a:rPr b="1" i="0" lang="es-AR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“TP </a:t>
            </a:r>
            <a:r>
              <a:rPr b="1" lang="es-AR"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Módulo</a:t>
            </a:r>
            <a:r>
              <a:rPr b="1" i="0" lang="es-AR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2- AdventureWorks”</a:t>
            </a:r>
            <a:r>
              <a:rPr i="0" lang="es-AR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0" lang="es-AR" sz="19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dentro de la carpeta de su equipo qu</a:t>
            </a:r>
            <a:r>
              <a:rPr lang="es-AR" sz="19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le vamos a compartir</a:t>
            </a:r>
            <a:r>
              <a:rPr i="0" lang="es-AR" sz="1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AutoNum type="arabicParenR"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Consultas de las vistas. (Puede ser el archivo .SQL o la consulta </a:t>
            </a:r>
            <a:r>
              <a:rPr lang="es-AR" sz="1900"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diseñada para la FactSales en un Word/Google Docs)</a:t>
            </a:r>
            <a:endParaRPr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"/>
              <a:buAutoNum type="arabicParenR"/>
            </a:pP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</a:t>
            </a:r>
            <a:r>
              <a:rPr lang="es-AR" sz="1900">
                <a:latin typeface="Open Sans"/>
                <a:ea typeface="Open Sans"/>
                <a:cs typeface="Open Sans"/>
                <a:sym typeface="Open Sans"/>
              </a:rPr>
              <a:t> diseñado</a:t>
            </a: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(Archivo .PBIX o Archivo T</a:t>
            </a:r>
            <a:r>
              <a:rPr lang="es-AR" sz="1900">
                <a:latin typeface="Open Sans"/>
                <a:ea typeface="Open Sans"/>
                <a:cs typeface="Open Sans"/>
                <a:sym typeface="Open Sans"/>
              </a:rPr>
              <a:t>WBX o link public</a:t>
            </a:r>
            <a:r>
              <a:rPr i="0" lang="es-AR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Open Sans"/>
              <a:buAutoNum type="arabicParenR"/>
            </a:pPr>
            <a:r>
              <a:rPr lang="es-AR" sz="1900">
                <a:latin typeface="Open Sans"/>
                <a:ea typeface="Open Sans"/>
                <a:cs typeface="Open Sans"/>
                <a:sym typeface="Open Sans"/>
              </a:rPr>
              <a:t>Análisis de KPI´s más importantes (Insights)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7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-AR"/>
              <a:t>Entregables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64" y="1186747"/>
            <a:ext cx="1937050" cy="3557042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-AR"/>
              <a:t>Ejemplo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25" name="Google Shape;82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2258" y="1276347"/>
            <a:ext cx="5700500" cy="345159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7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Tener en cuenta el tiempo… </a:t>
            </a:r>
            <a:endParaRPr/>
          </a:p>
        </p:txBody>
      </p:sp>
      <p:sp>
        <p:nvSpPr>
          <p:cNvPr id="832" name="Google Shape;832;p77"/>
          <p:cNvSpPr txBox="1"/>
          <p:nvPr/>
        </p:nvSpPr>
        <p:spPr>
          <a:xfrm>
            <a:off x="1875550" y="1297260"/>
            <a:ext cx="1397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Parte 1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6850" lvl="0" marL="2857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77"/>
          <p:cNvSpPr/>
          <p:nvPr/>
        </p:nvSpPr>
        <p:spPr>
          <a:xfrm>
            <a:off x="2018150" y="3354030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Crear ADW Datawarehouse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77"/>
          <p:cNvSpPr/>
          <p:nvPr/>
        </p:nvSpPr>
        <p:spPr>
          <a:xfrm>
            <a:off x="326050" y="1399815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Instalar Base de Datos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77"/>
          <p:cNvSpPr/>
          <p:nvPr/>
        </p:nvSpPr>
        <p:spPr>
          <a:xfrm>
            <a:off x="3448300" y="1399815"/>
            <a:ext cx="1473300" cy="1176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Crear </a:t>
            </a:r>
            <a:r>
              <a:rPr lang="es-AR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vista “</a:t>
            </a: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Fact Ventas</a:t>
            </a:r>
            <a:r>
              <a:rPr lang="es-AR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6" name="Google Shape;836;p77"/>
          <p:cNvSpPr/>
          <p:nvPr/>
        </p:nvSpPr>
        <p:spPr>
          <a:xfrm>
            <a:off x="6054100" y="3354025"/>
            <a:ext cx="1767000" cy="1247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Conecte </a:t>
            </a:r>
            <a:r>
              <a:rPr lang="es-AR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su herramienta de</a:t>
            </a: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BI con su base de datos </a:t>
            </a:r>
            <a:b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ADW Datawarehouse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7" name="Google Shape;837;p77"/>
          <p:cNvSpPr/>
          <p:nvPr/>
        </p:nvSpPr>
        <p:spPr>
          <a:xfrm>
            <a:off x="7345825" y="1352363"/>
            <a:ext cx="1601400" cy="117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Dashboard en Herramientas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38" name="Google Shape;838;p77"/>
          <p:cNvCxnSpPr>
            <a:stCxn id="834" idx="2"/>
            <a:endCxn id="833" idx="0"/>
          </p:cNvCxnSpPr>
          <p:nvPr/>
        </p:nvCxnSpPr>
        <p:spPr>
          <a:xfrm>
            <a:off x="1062700" y="2576115"/>
            <a:ext cx="1692000" cy="7779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39" name="Google Shape;839;p77"/>
          <p:cNvCxnSpPr>
            <a:stCxn id="835" idx="2"/>
            <a:endCxn id="836" idx="0"/>
          </p:cNvCxnSpPr>
          <p:nvPr/>
        </p:nvCxnSpPr>
        <p:spPr>
          <a:xfrm>
            <a:off x="4184950" y="2576115"/>
            <a:ext cx="2752800" cy="7779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40" name="Google Shape;840;p77"/>
          <p:cNvCxnSpPr>
            <a:stCxn id="833" idx="0"/>
            <a:endCxn id="835" idx="2"/>
          </p:cNvCxnSpPr>
          <p:nvPr/>
        </p:nvCxnSpPr>
        <p:spPr>
          <a:xfrm flipH="1" rot="10800000">
            <a:off x="2754800" y="2576130"/>
            <a:ext cx="1430100" cy="777900"/>
          </a:xfrm>
          <a:prstGeom prst="straightConnector1">
            <a:avLst/>
          </a:prstGeom>
          <a:noFill/>
          <a:ln cap="flat" cmpd="sng" w="38100">
            <a:solidFill>
              <a:srgbClr val="FFF2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41" name="Google Shape;841;p77"/>
          <p:cNvCxnSpPr>
            <a:stCxn id="836" idx="0"/>
            <a:endCxn id="837" idx="2"/>
          </p:cNvCxnSpPr>
          <p:nvPr/>
        </p:nvCxnSpPr>
        <p:spPr>
          <a:xfrm flipH="1" rot="10800000">
            <a:off x="6937600" y="2528725"/>
            <a:ext cx="1209000" cy="8253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842" name="Google Shape;842;p77"/>
          <p:cNvSpPr/>
          <p:nvPr/>
        </p:nvSpPr>
        <p:spPr>
          <a:xfrm>
            <a:off x="927750" y="2393685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3" name="Google Shape;843;p77"/>
          <p:cNvSpPr/>
          <p:nvPr/>
        </p:nvSpPr>
        <p:spPr>
          <a:xfrm>
            <a:off x="2569550" y="3137850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4" name="Google Shape;844;p77"/>
          <p:cNvSpPr/>
          <p:nvPr/>
        </p:nvSpPr>
        <p:spPr>
          <a:xfrm>
            <a:off x="3999700" y="2393685"/>
            <a:ext cx="370500" cy="356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5" name="Google Shape;845;p77"/>
          <p:cNvSpPr/>
          <p:nvPr/>
        </p:nvSpPr>
        <p:spPr>
          <a:xfrm>
            <a:off x="6756750" y="3061650"/>
            <a:ext cx="370500" cy="3561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6" name="Google Shape;846;p77"/>
          <p:cNvSpPr/>
          <p:nvPr/>
        </p:nvSpPr>
        <p:spPr>
          <a:xfrm>
            <a:off x="7961275" y="2287935"/>
            <a:ext cx="370500" cy="3561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20000" dist="47625">
              <a:srgbClr val="D9D9D9">
                <a:alpha val="9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0" i="0" sz="14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7" name="Google Shape;847;p77"/>
          <p:cNvCxnSpPr/>
          <p:nvPr/>
        </p:nvCxnSpPr>
        <p:spPr>
          <a:xfrm flipH="1">
            <a:off x="5443925" y="1166760"/>
            <a:ext cx="10500" cy="35490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48" name="Google Shape;848;p77"/>
          <p:cNvSpPr txBox="1"/>
          <p:nvPr/>
        </p:nvSpPr>
        <p:spPr>
          <a:xfrm>
            <a:off x="6006750" y="1297260"/>
            <a:ext cx="1397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A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Parte 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475" y="1221060"/>
            <a:ext cx="884745" cy="88474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77"/>
          <p:cNvSpPr txBox="1"/>
          <p:nvPr/>
        </p:nvSpPr>
        <p:spPr>
          <a:xfrm>
            <a:off x="4996600" y="1984988"/>
            <a:ext cx="1057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A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Check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8"/>
          <p:cNvSpPr txBox="1"/>
          <p:nvPr>
            <p:ph type="title"/>
          </p:nvPr>
        </p:nvSpPr>
        <p:spPr>
          <a:xfrm>
            <a:off x="3866925" y="988669"/>
            <a:ext cx="48900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Anexo: repaso y ayudas útiles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9"/>
          <p:cNvSpPr txBox="1"/>
          <p:nvPr>
            <p:ph type="title"/>
          </p:nvPr>
        </p:nvSpPr>
        <p:spPr>
          <a:xfrm>
            <a:off x="4209375" y="988675"/>
            <a:ext cx="45474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900">
                <a:solidFill>
                  <a:schemeClr val="lt1"/>
                </a:solidFill>
              </a:rPr>
              <a:t>Anexo AdventureWorks</a:t>
            </a:r>
            <a:endParaRPr b="0" sz="3900">
              <a:solidFill>
                <a:schemeClr val="lt1"/>
              </a:solidFill>
            </a:endParaRPr>
          </a:p>
        </p:txBody>
      </p:sp>
      <p:pic>
        <p:nvPicPr>
          <p:cNvPr id="862" name="Google Shape;86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225" y="4044421"/>
            <a:ext cx="3315938" cy="79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-AR"/>
              <a:t>Cómo importar la base de datos?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lang="es-AR"/>
              <a:t>PASOS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8" name="Google Shape;868;p80"/>
          <p:cNvSpPr txBox="1"/>
          <p:nvPr/>
        </p:nvSpPr>
        <p:spPr>
          <a:xfrm>
            <a:off x="447800" y="1406975"/>
            <a:ext cx="79956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jdhani"/>
              <a:buAutoNum type="arabicPeriod"/>
            </a:pPr>
            <a:r>
              <a:rPr i="0" lang="es-AR" sz="2000" u="none" cap="none" strike="noStrike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Desde el campus descargue la base de datos AdventureWorks (Archivo AW2017.sql)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jdhani"/>
              <a:buAutoNum type="arabicPeriod"/>
            </a:pPr>
            <a:r>
              <a:rPr i="0" lang="es-AR" sz="2000" u="none" cap="none" strike="noStrike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La base es un </a:t>
            </a:r>
            <a:r>
              <a:rPr i="1" lang="es-AR" sz="2000" u="none" cap="none" strike="noStrike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dump </a:t>
            </a:r>
            <a:r>
              <a:rPr i="0" lang="es-AR" sz="2000" u="none" cap="none" strike="noStrike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de la base de datos, por lo que se debe importar al server usando la opción “</a:t>
            </a:r>
            <a:r>
              <a:rPr b="1" i="0" lang="es-AR" sz="2000" u="none" cap="none" strike="noStrike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server-&gt;data import</a:t>
            </a:r>
            <a:r>
              <a:rPr i="0" lang="es-AR" sz="2000" u="none" cap="none" strike="noStrike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” (Siga las pantallas siguientes).</a:t>
            </a:r>
            <a:endParaRPr i="0" sz="20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jdhani"/>
              <a:buAutoNum type="arabicPeriod"/>
            </a:pPr>
            <a:r>
              <a:rPr i="0" lang="es-AR" sz="2000" u="none" cap="none" strike="noStrike">
                <a:solidFill>
                  <a:srgbClr val="000000"/>
                </a:solidFill>
                <a:latin typeface="Rajdhani"/>
                <a:ea typeface="Rajdhani"/>
                <a:cs typeface="Rajdhani"/>
                <a:sym typeface="Rajdhani"/>
              </a:rPr>
              <a:t>Es una base más voluminosa que otras utilizadas en el curso, el proceso de importación puede durar varios minutos.</a:t>
            </a:r>
            <a:endParaRPr i="0" sz="20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69" name="Google Shape;86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4532" y="3625322"/>
            <a:ext cx="1576813" cy="9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4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Agenda</a:t>
            </a:r>
            <a:endParaRPr/>
          </a:p>
        </p:txBody>
      </p:sp>
      <p:cxnSp>
        <p:nvCxnSpPr>
          <p:cNvPr id="584" name="Google Shape;584;p54"/>
          <p:cNvCxnSpPr/>
          <p:nvPr/>
        </p:nvCxnSpPr>
        <p:spPr>
          <a:xfrm>
            <a:off x="6324650" y="1763794"/>
            <a:ext cx="0" cy="2993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5" name="Google Shape;585;p54"/>
          <p:cNvSpPr/>
          <p:nvPr/>
        </p:nvSpPr>
        <p:spPr>
          <a:xfrm>
            <a:off x="5859680" y="1357542"/>
            <a:ext cx="930000" cy="25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aleway"/>
              <a:buNone/>
            </a:pPr>
            <a:r>
              <a:rPr b="1" lang="es-AR" sz="800">
                <a:latin typeface="Raleway"/>
                <a:ea typeface="Raleway"/>
                <a:cs typeface="Raleway"/>
                <a:sym typeface="Raleway"/>
              </a:rPr>
              <a:t>INICIO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p54"/>
          <p:cNvGrpSpPr/>
          <p:nvPr/>
        </p:nvGrpSpPr>
        <p:grpSpPr>
          <a:xfrm>
            <a:off x="6281821" y="2200238"/>
            <a:ext cx="2862179" cy="368700"/>
            <a:chOff x="6897859" y="1776775"/>
            <a:chExt cx="2862179" cy="368700"/>
          </a:xfrm>
        </p:grpSpPr>
        <p:sp>
          <p:nvSpPr>
            <p:cNvPr id="587" name="Google Shape;587;p54"/>
            <p:cNvSpPr/>
            <p:nvPr/>
          </p:nvSpPr>
          <p:spPr>
            <a:xfrm>
              <a:off x="6897859" y="1930810"/>
              <a:ext cx="72900" cy="729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sx="175000" rotWithShape="0" algn="ctr" sy="175000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54"/>
            <p:cNvSpPr txBox="1"/>
            <p:nvPr/>
          </p:nvSpPr>
          <p:spPr>
            <a:xfrm>
              <a:off x="7048038" y="1776775"/>
              <a:ext cx="27120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Raleway"/>
                <a:buNone/>
              </a:pPr>
              <a:r>
                <a:rPr lang="es-AR" sz="1050">
                  <a:latin typeface="Rajdhani SemiBold"/>
                  <a:ea typeface="Rajdhani SemiBold"/>
                  <a:cs typeface="Rajdhani SemiBold"/>
                  <a:sym typeface="Rajdhani SemiBold"/>
                </a:rPr>
                <a:t>10’</a:t>
              </a:r>
              <a:r>
                <a:rPr i="0" lang="es-AR" sz="1050" u="none" cap="none" strike="noStrike">
                  <a:solidFill>
                    <a:srgbClr val="000000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 -</a:t>
              </a:r>
              <a:r>
                <a:rPr lang="es-AR">
                  <a:latin typeface="Rajdhani SemiBold"/>
                  <a:ea typeface="Rajdhani SemiBold"/>
                  <a:cs typeface="Rajdhani SemiBold"/>
                  <a:sym typeface="Rajdhani SemiBold"/>
                </a:rPr>
                <a:t> </a:t>
              </a:r>
              <a:r>
                <a:rPr lang="es-AR" sz="1050">
                  <a:solidFill>
                    <a:srgbClr val="D32F2F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Consignas TPI</a:t>
              </a:r>
              <a:endParaRPr i="0" sz="1400" u="none" cap="none" strike="noStrike">
                <a:solidFill>
                  <a:srgbClr val="000000"/>
                </a:solidFill>
                <a:latin typeface="Rajdhani SemiBold"/>
                <a:ea typeface="Rajdhani SemiBold"/>
                <a:cs typeface="Rajdhani SemiBold"/>
                <a:sym typeface="Rajdhani SemiBold"/>
              </a:endParaRPr>
            </a:p>
          </p:txBody>
        </p:sp>
      </p:grpSp>
      <p:grpSp>
        <p:nvGrpSpPr>
          <p:cNvPr id="589" name="Google Shape;589;p54"/>
          <p:cNvGrpSpPr/>
          <p:nvPr/>
        </p:nvGrpSpPr>
        <p:grpSpPr>
          <a:xfrm>
            <a:off x="6281821" y="2981538"/>
            <a:ext cx="2862179" cy="368700"/>
            <a:chOff x="6897859" y="1776770"/>
            <a:chExt cx="2862179" cy="368700"/>
          </a:xfrm>
        </p:grpSpPr>
        <p:sp>
          <p:nvSpPr>
            <p:cNvPr id="590" name="Google Shape;590;p54"/>
            <p:cNvSpPr/>
            <p:nvPr/>
          </p:nvSpPr>
          <p:spPr>
            <a:xfrm>
              <a:off x="6897859" y="1930810"/>
              <a:ext cx="72900" cy="729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sx="175000" rotWithShape="0" algn="ctr" sy="175000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54"/>
            <p:cNvSpPr txBox="1"/>
            <p:nvPr/>
          </p:nvSpPr>
          <p:spPr>
            <a:xfrm>
              <a:off x="7048038" y="1776770"/>
              <a:ext cx="27120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Raleway"/>
                <a:buNone/>
              </a:pPr>
              <a:r>
                <a:rPr lang="es-AR" sz="1050">
                  <a:latin typeface="Rajdhani SemiBold"/>
                  <a:ea typeface="Rajdhani SemiBold"/>
                  <a:cs typeface="Rajdhani SemiBold"/>
                  <a:sym typeface="Rajdhani SemiBold"/>
                </a:rPr>
                <a:t>15’</a:t>
              </a:r>
              <a:r>
                <a:rPr i="0" lang="es-AR" sz="1050" u="none" cap="none" strike="noStrike">
                  <a:solidFill>
                    <a:srgbClr val="000000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 -</a:t>
              </a:r>
              <a:r>
                <a:rPr lang="es-AR">
                  <a:latin typeface="Rajdhani SemiBold"/>
                  <a:ea typeface="Rajdhani SemiBold"/>
                  <a:cs typeface="Rajdhani SemiBold"/>
                  <a:sym typeface="Rajdhani SemiBold"/>
                </a:rPr>
                <a:t> </a:t>
              </a:r>
              <a:r>
                <a:rPr lang="es-AR" sz="1050">
                  <a:solidFill>
                    <a:srgbClr val="D32F2F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Break</a:t>
              </a:r>
              <a:endParaRPr i="0" sz="1400" u="none" cap="none" strike="noStrike">
                <a:solidFill>
                  <a:srgbClr val="000000"/>
                </a:solidFill>
                <a:latin typeface="Rajdhani SemiBold"/>
                <a:ea typeface="Rajdhani SemiBold"/>
                <a:cs typeface="Rajdhani SemiBold"/>
                <a:sym typeface="Rajdhani SemiBold"/>
              </a:endParaRPr>
            </a:p>
          </p:txBody>
        </p:sp>
      </p:grpSp>
      <p:grpSp>
        <p:nvGrpSpPr>
          <p:cNvPr id="592" name="Google Shape;592;p54"/>
          <p:cNvGrpSpPr/>
          <p:nvPr/>
        </p:nvGrpSpPr>
        <p:grpSpPr>
          <a:xfrm>
            <a:off x="6281821" y="3446238"/>
            <a:ext cx="2862179" cy="368700"/>
            <a:chOff x="6897859" y="1776785"/>
            <a:chExt cx="2862179" cy="368700"/>
          </a:xfrm>
        </p:grpSpPr>
        <p:sp>
          <p:nvSpPr>
            <p:cNvPr id="593" name="Google Shape;593;p54"/>
            <p:cNvSpPr/>
            <p:nvPr/>
          </p:nvSpPr>
          <p:spPr>
            <a:xfrm>
              <a:off x="6897859" y="1930810"/>
              <a:ext cx="72900" cy="729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sx="175000" rotWithShape="0" algn="ctr" sy="175000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4"/>
            <p:cNvSpPr txBox="1"/>
            <p:nvPr/>
          </p:nvSpPr>
          <p:spPr>
            <a:xfrm>
              <a:off x="7048038" y="1776785"/>
              <a:ext cx="27120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Raleway"/>
                <a:buNone/>
              </a:pPr>
              <a:r>
                <a:rPr lang="es-AR" sz="1050">
                  <a:latin typeface="Rajdhani SemiBold"/>
                  <a:ea typeface="Rajdhani SemiBold"/>
                  <a:cs typeface="Rajdhani SemiBold"/>
                  <a:sym typeface="Rajdhani SemiBold"/>
                </a:rPr>
                <a:t>15’</a:t>
              </a:r>
              <a:r>
                <a:rPr i="0" lang="es-AR" sz="1050" u="none" cap="none" strike="noStrike">
                  <a:solidFill>
                    <a:srgbClr val="000000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 -</a:t>
              </a:r>
              <a:r>
                <a:rPr lang="es-AR">
                  <a:latin typeface="Rajdhani SemiBold"/>
                  <a:ea typeface="Rajdhani SemiBold"/>
                  <a:cs typeface="Rajdhani SemiBold"/>
                  <a:sym typeface="Rajdhani SemiBold"/>
                </a:rPr>
                <a:t> </a:t>
              </a:r>
              <a:r>
                <a:rPr lang="es-AR" sz="1050">
                  <a:solidFill>
                    <a:srgbClr val="D32F2F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Diseño y KPI’s</a:t>
              </a:r>
              <a:endParaRPr i="0" sz="1400" u="none" cap="none" strike="noStrike">
                <a:solidFill>
                  <a:srgbClr val="000000"/>
                </a:solidFill>
                <a:latin typeface="Rajdhani SemiBold"/>
                <a:ea typeface="Rajdhani SemiBold"/>
                <a:cs typeface="Rajdhani SemiBold"/>
                <a:sym typeface="Rajdhani SemiBold"/>
              </a:endParaRPr>
            </a:p>
          </p:txBody>
        </p:sp>
      </p:grpSp>
      <p:grpSp>
        <p:nvGrpSpPr>
          <p:cNvPr id="595" name="Google Shape;595;p54"/>
          <p:cNvGrpSpPr/>
          <p:nvPr/>
        </p:nvGrpSpPr>
        <p:grpSpPr>
          <a:xfrm>
            <a:off x="6281821" y="3813288"/>
            <a:ext cx="2862179" cy="368700"/>
            <a:chOff x="6897859" y="1776775"/>
            <a:chExt cx="2862179" cy="368700"/>
          </a:xfrm>
        </p:grpSpPr>
        <p:sp>
          <p:nvSpPr>
            <p:cNvPr id="596" name="Google Shape;596;p54"/>
            <p:cNvSpPr/>
            <p:nvPr/>
          </p:nvSpPr>
          <p:spPr>
            <a:xfrm>
              <a:off x="6897859" y="1930810"/>
              <a:ext cx="72900" cy="729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sx="175000" rotWithShape="0" algn="ctr" sy="175000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4"/>
            <p:cNvSpPr txBox="1"/>
            <p:nvPr/>
          </p:nvSpPr>
          <p:spPr>
            <a:xfrm>
              <a:off x="7048038" y="1776775"/>
              <a:ext cx="27120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Raleway"/>
                <a:buNone/>
              </a:pPr>
              <a:r>
                <a:rPr lang="es-AR" sz="1050">
                  <a:latin typeface="Rajdhani SemiBold"/>
                  <a:ea typeface="Rajdhani SemiBold"/>
                  <a:cs typeface="Rajdhani SemiBold"/>
                  <a:sym typeface="Rajdhani SemiBold"/>
                </a:rPr>
                <a:t>40’</a:t>
              </a:r>
              <a:r>
                <a:rPr i="0" lang="es-AR" sz="1050" u="none" cap="none" strike="noStrike">
                  <a:solidFill>
                    <a:srgbClr val="000000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 -</a:t>
              </a:r>
              <a:r>
                <a:rPr lang="es-AR">
                  <a:latin typeface="Rajdhani SemiBold"/>
                  <a:ea typeface="Rajdhani SemiBold"/>
                  <a:cs typeface="Rajdhani SemiBold"/>
                  <a:sym typeface="Rajdhani SemiBold"/>
                </a:rPr>
                <a:t> </a:t>
              </a:r>
              <a:r>
                <a:rPr lang="es-AR" sz="1050">
                  <a:solidFill>
                    <a:srgbClr val="D32F2F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Dashboard Power BI</a:t>
              </a:r>
              <a:endParaRPr i="0" sz="1400" u="none" cap="none" strike="noStrike">
                <a:solidFill>
                  <a:srgbClr val="000000"/>
                </a:solidFill>
                <a:latin typeface="Rajdhani SemiBold"/>
                <a:ea typeface="Rajdhani SemiBold"/>
                <a:cs typeface="Rajdhani SemiBold"/>
                <a:sym typeface="Rajdhani SemiBold"/>
              </a:endParaRPr>
            </a:p>
          </p:txBody>
        </p:sp>
      </p:grpSp>
      <p:grpSp>
        <p:nvGrpSpPr>
          <p:cNvPr id="598" name="Google Shape;598;p54"/>
          <p:cNvGrpSpPr/>
          <p:nvPr/>
        </p:nvGrpSpPr>
        <p:grpSpPr>
          <a:xfrm>
            <a:off x="5862156" y="3158080"/>
            <a:ext cx="312871" cy="341031"/>
            <a:chOff x="4060535" y="2239200"/>
            <a:chExt cx="467251" cy="509381"/>
          </a:xfrm>
        </p:grpSpPr>
        <p:sp>
          <p:nvSpPr>
            <p:cNvPr id="599" name="Google Shape;599;p54"/>
            <p:cNvSpPr/>
            <p:nvPr/>
          </p:nvSpPr>
          <p:spPr>
            <a:xfrm>
              <a:off x="4277102" y="2239225"/>
              <a:ext cx="101733" cy="127716"/>
            </a:xfrm>
            <a:custGeom>
              <a:rect b="b" l="l" r="r" t="t"/>
              <a:pathLst>
                <a:path extrusionOk="0" h="127716" w="101733">
                  <a:moveTo>
                    <a:pt x="84935" y="127716"/>
                  </a:moveTo>
                  <a:cubicBezTo>
                    <a:pt x="87453" y="127716"/>
                    <a:pt x="89971" y="127169"/>
                    <a:pt x="92489" y="125965"/>
                  </a:cubicBezTo>
                  <a:cubicBezTo>
                    <a:pt x="100810" y="121804"/>
                    <a:pt x="104094" y="111733"/>
                    <a:pt x="99934" y="103522"/>
                  </a:cubicBezTo>
                  <a:cubicBezTo>
                    <a:pt x="89205" y="82064"/>
                    <a:pt x="78038" y="74291"/>
                    <a:pt x="66215" y="66190"/>
                  </a:cubicBezTo>
                  <a:cubicBezTo>
                    <a:pt x="61069" y="62577"/>
                    <a:pt x="55705" y="58855"/>
                    <a:pt x="49355" y="53381"/>
                  </a:cubicBezTo>
                  <a:cubicBezTo>
                    <a:pt x="42786" y="47688"/>
                    <a:pt x="37641" y="43090"/>
                    <a:pt x="33371" y="14297"/>
                  </a:cubicBezTo>
                  <a:cubicBezTo>
                    <a:pt x="32058" y="5101"/>
                    <a:pt x="23518" y="-1139"/>
                    <a:pt x="14322" y="174"/>
                  </a:cubicBezTo>
                  <a:cubicBezTo>
                    <a:pt x="5126" y="1488"/>
                    <a:pt x="-1224" y="10028"/>
                    <a:pt x="199" y="19224"/>
                  </a:cubicBezTo>
                  <a:cubicBezTo>
                    <a:pt x="5235" y="53819"/>
                    <a:pt x="13227" y="66409"/>
                    <a:pt x="27240" y="78561"/>
                  </a:cubicBezTo>
                  <a:cubicBezTo>
                    <a:pt x="35013" y="85348"/>
                    <a:pt x="41692" y="89947"/>
                    <a:pt x="47056" y="93669"/>
                  </a:cubicBezTo>
                  <a:cubicBezTo>
                    <a:pt x="57237" y="100785"/>
                    <a:pt x="62930" y="104617"/>
                    <a:pt x="69827" y="118411"/>
                  </a:cubicBezTo>
                  <a:cubicBezTo>
                    <a:pt x="72893" y="124323"/>
                    <a:pt x="78804" y="127716"/>
                    <a:pt x="84935" y="12771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4181527" y="2239200"/>
              <a:ext cx="101733" cy="127741"/>
            </a:xfrm>
            <a:custGeom>
              <a:rect b="b" l="l" r="r" t="t"/>
              <a:pathLst>
                <a:path extrusionOk="0" h="127741" w="101733">
                  <a:moveTo>
                    <a:pt x="85045" y="127741"/>
                  </a:moveTo>
                  <a:cubicBezTo>
                    <a:pt x="87563" y="127741"/>
                    <a:pt x="90081" y="127194"/>
                    <a:pt x="92489" y="125990"/>
                  </a:cubicBezTo>
                  <a:cubicBezTo>
                    <a:pt x="100810" y="121829"/>
                    <a:pt x="104094" y="111757"/>
                    <a:pt x="99934" y="103547"/>
                  </a:cubicBezTo>
                  <a:cubicBezTo>
                    <a:pt x="89205" y="82089"/>
                    <a:pt x="78038" y="74316"/>
                    <a:pt x="66214" y="66215"/>
                  </a:cubicBezTo>
                  <a:cubicBezTo>
                    <a:pt x="61069" y="62602"/>
                    <a:pt x="55705" y="58880"/>
                    <a:pt x="49355" y="53406"/>
                  </a:cubicBezTo>
                  <a:cubicBezTo>
                    <a:pt x="42786" y="47713"/>
                    <a:pt x="37641" y="43115"/>
                    <a:pt x="33371" y="14322"/>
                  </a:cubicBezTo>
                  <a:cubicBezTo>
                    <a:pt x="32057" y="5126"/>
                    <a:pt x="23518" y="-1224"/>
                    <a:pt x="14322" y="199"/>
                  </a:cubicBezTo>
                  <a:cubicBezTo>
                    <a:pt x="5126" y="1513"/>
                    <a:pt x="-1224" y="10052"/>
                    <a:pt x="199" y="19249"/>
                  </a:cubicBezTo>
                  <a:cubicBezTo>
                    <a:pt x="5236" y="53844"/>
                    <a:pt x="13337" y="66434"/>
                    <a:pt x="27240" y="78586"/>
                  </a:cubicBezTo>
                  <a:cubicBezTo>
                    <a:pt x="35014" y="85373"/>
                    <a:pt x="41692" y="89971"/>
                    <a:pt x="47056" y="93694"/>
                  </a:cubicBezTo>
                  <a:cubicBezTo>
                    <a:pt x="57238" y="100810"/>
                    <a:pt x="62930" y="104641"/>
                    <a:pt x="69827" y="118436"/>
                  </a:cubicBezTo>
                  <a:cubicBezTo>
                    <a:pt x="73002" y="124347"/>
                    <a:pt x="78914" y="127741"/>
                    <a:pt x="85045" y="12774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54"/>
            <p:cNvSpPr/>
            <p:nvPr/>
          </p:nvSpPr>
          <p:spPr>
            <a:xfrm>
              <a:off x="4060535" y="2389056"/>
              <a:ext cx="418424" cy="299203"/>
            </a:xfrm>
            <a:custGeom>
              <a:rect b="b" l="l" r="r" t="t"/>
              <a:pathLst>
                <a:path extrusionOk="0" h="299203" w="418424">
                  <a:moveTo>
                    <a:pt x="0" y="76088"/>
                  </a:moveTo>
                  <a:cubicBezTo>
                    <a:pt x="0" y="118127"/>
                    <a:pt x="34157" y="152284"/>
                    <a:pt x="76197" y="152284"/>
                  </a:cubicBezTo>
                  <a:cubicBezTo>
                    <a:pt x="76635" y="152284"/>
                    <a:pt x="77182" y="152284"/>
                    <a:pt x="77620" y="152284"/>
                  </a:cubicBezTo>
                  <a:lnTo>
                    <a:pt x="77620" y="230999"/>
                  </a:lnTo>
                  <a:cubicBezTo>
                    <a:pt x="77620" y="268659"/>
                    <a:pt x="108164" y="299204"/>
                    <a:pt x="145824" y="299204"/>
                  </a:cubicBezTo>
                  <a:lnTo>
                    <a:pt x="350220" y="299204"/>
                  </a:lnTo>
                  <a:cubicBezTo>
                    <a:pt x="387880" y="299204"/>
                    <a:pt x="418425" y="268659"/>
                    <a:pt x="418425" y="230999"/>
                  </a:cubicBezTo>
                  <a:lnTo>
                    <a:pt x="418425" y="18940"/>
                  </a:lnTo>
                  <a:cubicBezTo>
                    <a:pt x="418425" y="8430"/>
                    <a:pt x="409885" y="0"/>
                    <a:pt x="399485" y="0"/>
                  </a:cubicBezTo>
                  <a:lnTo>
                    <a:pt x="77620" y="0"/>
                  </a:lnTo>
                  <a:lnTo>
                    <a:pt x="77620" y="0"/>
                  </a:lnTo>
                  <a:cubicBezTo>
                    <a:pt x="77182" y="0"/>
                    <a:pt x="76744" y="0"/>
                    <a:pt x="76197" y="0"/>
                  </a:cubicBezTo>
                  <a:cubicBezTo>
                    <a:pt x="34157" y="-109"/>
                    <a:pt x="0" y="34048"/>
                    <a:pt x="0" y="76088"/>
                  </a:cubicBezTo>
                  <a:moveTo>
                    <a:pt x="39631" y="76088"/>
                  </a:moveTo>
                  <a:cubicBezTo>
                    <a:pt x="39631" y="55943"/>
                    <a:pt x="56053" y="39522"/>
                    <a:pt x="76197" y="39522"/>
                  </a:cubicBezTo>
                  <a:cubicBezTo>
                    <a:pt x="76635" y="39522"/>
                    <a:pt x="77182" y="39522"/>
                    <a:pt x="77620" y="39631"/>
                  </a:cubicBezTo>
                  <a:lnTo>
                    <a:pt x="77620" y="112653"/>
                  </a:lnTo>
                  <a:cubicBezTo>
                    <a:pt x="77182" y="112653"/>
                    <a:pt x="76744" y="112763"/>
                    <a:pt x="76197" y="112763"/>
                  </a:cubicBezTo>
                  <a:cubicBezTo>
                    <a:pt x="56053" y="112653"/>
                    <a:pt x="39631" y="96231"/>
                    <a:pt x="39631" y="76088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4094144" y="2710374"/>
              <a:ext cx="433642" cy="38207"/>
            </a:xfrm>
            <a:custGeom>
              <a:rect b="b" l="l" r="r" t="t"/>
              <a:pathLst>
                <a:path extrusionOk="0" h="38207" w="433642">
                  <a:moveTo>
                    <a:pt x="433642" y="1423"/>
                  </a:moveTo>
                  <a:lnTo>
                    <a:pt x="433642" y="1423"/>
                  </a:lnTo>
                  <a:cubicBezTo>
                    <a:pt x="433642" y="21677"/>
                    <a:pt x="419301" y="38208"/>
                    <a:pt x="401784" y="38208"/>
                  </a:cubicBezTo>
                  <a:lnTo>
                    <a:pt x="31858" y="38208"/>
                  </a:lnTo>
                  <a:cubicBezTo>
                    <a:pt x="14342" y="38208"/>
                    <a:pt x="0" y="21677"/>
                    <a:pt x="0" y="1423"/>
                  </a:cubicBezTo>
                  <a:cubicBezTo>
                    <a:pt x="0" y="657"/>
                    <a:pt x="548" y="0"/>
                    <a:pt x="1314" y="0"/>
                  </a:cubicBezTo>
                  <a:lnTo>
                    <a:pt x="432438" y="0"/>
                  </a:lnTo>
                  <a:cubicBezTo>
                    <a:pt x="433095" y="0"/>
                    <a:pt x="433642" y="657"/>
                    <a:pt x="433642" y="142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54"/>
          <p:cNvSpPr txBox="1"/>
          <p:nvPr>
            <p:ph idx="1" type="body"/>
          </p:nvPr>
        </p:nvSpPr>
        <p:spPr>
          <a:xfrm>
            <a:off x="296450" y="1386550"/>
            <a:ext cx="48522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50">
                <a:latin typeface="Rajdhani SemiBold"/>
                <a:ea typeface="Rajdhani SemiBold"/>
                <a:cs typeface="Rajdhani SemiBold"/>
                <a:sym typeface="Rajdhani SemiBold"/>
              </a:rPr>
              <a:t>Objetivos de la clase:</a:t>
            </a:r>
            <a:endParaRPr sz="135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AR" sz="1350">
                <a:latin typeface="Rajdhani SemiBold"/>
                <a:ea typeface="Rajdhani SemiBold"/>
                <a:cs typeface="Rajdhani SemiBold"/>
                <a:sym typeface="Rajdhani SemiBold"/>
              </a:rPr>
              <a:t>Repasar los conceptos </a:t>
            </a:r>
            <a:r>
              <a:rPr lang="es-AR" sz="1350">
                <a:latin typeface="Rajdhani SemiBold"/>
                <a:ea typeface="Rajdhani SemiBold"/>
                <a:cs typeface="Rajdhani SemiBold"/>
                <a:sym typeface="Rajdhani SemiBold"/>
              </a:rPr>
              <a:t>más</a:t>
            </a:r>
            <a:r>
              <a:rPr lang="es-AR" sz="1350">
                <a:latin typeface="Rajdhani SemiBold"/>
                <a:ea typeface="Rajdhani SemiBold"/>
                <a:cs typeface="Rajdhani SemiBold"/>
                <a:sym typeface="Rajdhani SemiBold"/>
              </a:rPr>
              <a:t> relevante del módulo 2</a:t>
            </a:r>
            <a:endParaRPr sz="135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AR" sz="1350">
                <a:latin typeface="Rajdhani SemiBold"/>
                <a:ea typeface="Rajdhani SemiBold"/>
                <a:cs typeface="Rajdhani SemiBold"/>
                <a:sym typeface="Rajdhani SemiBold"/>
              </a:rPr>
              <a:t>Haremos una práctica para integrar los conceptos del </a:t>
            </a:r>
            <a:r>
              <a:rPr lang="es-AR" sz="1350">
                <a:latin typeface="Rajdhani SemiBold"/>
                <a:ea typeface="Rajdhani SemiBold"/>
                <a:cs typeface="Rajdhani SemiBold"/>
                <a:sym typeface="Rajdhani SemiBold"/>
              </a:rPr>
              <a:t>Módulo</a:t>
            </a:r>
            <a:r>
              <a:rPr lang="es-AR" sz="1350">
                <a:latin typeface="Rajdhani SemiBold"/>
                <a:ea typeface="Rajdhani SemiBold"/>
                <a:cs typeface="Rajdhani SemiBold"/>
                <a:sym typeface="Rajdhani SemiBold"/>
              </a:rPr>
              <a:t> 2 y los conectaremos con los vistos en el módulo 1.</a:t>
            </a:r>
            <a:endParaRPr sz="135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04" name="Google Shape;604;p54"/>
          <p:cNvSpPr txBox="1"/>
          <p:nvPr/>
        </p:nvSpPr>
        <p:spPr>
          <a:xfrm>
            <a:off x="181850" y="4245050"/>
            <a:ext cx="496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300">
                <a:latin typeface="Rajdhani SemiBold"/>
                <a:ea typeface="Rajdhani SemiBold"/>
                <a:cs typeface="Rajdhani SemiBold"/>
                <a:sym typeface="Rajdhani SemiBold"/>
              </a:rPr>
              <a:t>¡Recuerden colocar su nombre completo, </a:t>
            </a:r>
            <a:r>
              <a:rPr b="1" lang="es-AR" sz="1300">
                <a:latin typeface="Rajdhani"/>
                <a:ea typeface="Rajdhani"/>
                <a:cs typeface="Rajdhani"/>
                <a:sym typeface="Rajdhani"/>
              </a:rPr>
              <a:t>activar la cámara y silenciar el micrófono</a:t>
            </a:r>
            <a:r>
              <a:rPr lang="es-AR" sz="1300">
                <a:latin typeface="Rajdhani SemiBold"/>
                <a:ea typeface="Rajdhani SemiBold"/>
                <a:cs typeface="Rajdhani SemiBold"/>
                <a:sym typeface="Rajdhani SemiBold"/>
              </a:rPr>
              <a:t>!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05" name="Google Shape;605;p54"/>
          <p:cNvGrpSpPr/>
          <p:nvPr/>
        </p:nvGrpSpPr>
        <p:grpSpPr>
          <a:xfrm>
            <a:off x="6281821" y="4180363"/>
            <a:ext cx="2862179" cy="368700"/>
            <a:chOff x="6897859" y="1776775"/>
            <a:chExt cx="2862179" cy="368700"/>
          </a:xfrm>
        </p:grpSpPr>
        <p:sp>
          <p:nvSpPr>
            <p:cNvPr id="606" name="Google Shape;606;p54"/>
            <p:cNvSpPr/>
            <p:nvPr/>
          </p:nvSpPr>
          <p:spPr>
            <a:xfrm>
              <a:off x="6897859" y="1930810"/>
              <a:ext cx="72900" cy="729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sx="175000" rotWithShape="0" algn="ctr" sy="175000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54"/>
            <p:cNvSpPr txBox="1"/>
            <p:nvPr/>
          </p:nvSpPr>
          <p:spPr>
            <a:xfrm>
              <a:off x="7048038" y="1776775"/>
              <a:ext cx="27120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Raleway"/>
                <a:buNone/>
              </a:pPr>
              <a:r>
                <a:rPr lang="es-AR" sz="1050">
                  <a:latin typeface="Rajdhani SemiBold"/>
                  <a:ea typeface="Rajdhani SemiBold"/>
                  <a:cs typeface="Rajdhani SemiBold"/>
                  <a:sym typeface="Rajdhani SemiBold"/>
                </a:rPr>
                <a:t>5’</a:t>
              </a:r>
              <a:r>
                <a:rPr i="0" lang="es-AR" sz="1050" u="none" cap="none" strike="noStrike">
                  <a:solidFill>
                    <a:srgbClr val="000000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 -</a:t>
              </a:r>
              <a:r>
                <a:rPr lang="es-AR">
                  <a:latin typeface="Rajdhani SemiBold"/>
                  <a:ea typeface="Rajdhani SemiBold"/>
                  <a:cs typeface="Rajdhani SemiBold"/>
                  <a:sym typeface="Rajdhani SemiBold"/>
                </a:rPr>
                <a:t> </a:t>
              </a:r>
              <a:r>
                <a:rPr lang="es-AR" sz="1050">
                  <a:solidFill>
                    <a:srgbClr val="D32F2F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Entrega TPI y Cierre</a:t>
              </a:r>
              <a:endParaRPr i="0" sz="1400" u="none" cap="none" strike="noStrike">
                <a:solidFill>
                  <a:srgbClr val="000000"/>
                </a:solidFill>
                <a:latin typeface="Rajdhani SemiBold"/>
                <a:ea typeface="Rajdhani SemiBold"/>
                <a:cs typeface="Rajdhani SemiBold"/>
                <a:sym typeface="Rajdhani SemiBold"/>
              </a:endParaRPr>
            </a:p>
          </p:txBody>
        </p:sp>
      </p:grpSp>
      <p:sp>
        <p:nvSpPr>
          <p:cNvPr id="608" name="Google Shape;608;p54"/>
          <p:cNvSpPr/>
          <p:nvPr/>
        </p:nvSpPr>
        <p:spPr>
          <a:xfrm>
            <a:off x="5805357" y="3657100"/>
            <a:ext cx="426482" cy="341140"/>
          </a:xfrm>
          <a:custGeom>
            <a:rect b="b" l="l" r="r" t="t"/>
            <a:pathLst>
              <a:path extrusionOk="0" h="498014" w="622601">
                <a:moveTo>
                  <a:pt x="248077" y="254427"/>
                </a:moveTo>
                <a:cubicBezTo>
                  <a:pt x="254098" y="260557"/>
                  <a:pt x="263951" y="260557"/>
                  <a:pt x="270082" y="254427"/>
                </a:cubicBezTo>
                <a:lnTo>
                  <a:pt x="281030" y="243479"/>
                </a:lnTo>
                <a:cubicBezTo>
                  <a:pt x="287161" y="237348"/>
                  <a:pt x="287161" y="227495"/>
                  <a:pt x="281030" y="221474"/>
                </a:cubicBezTo>
                <a:lnTo>
                  <a:pt x="246325" y="186769"/>
                </a:lnTo>
                <a:lnTo>
                  <a:pt x="281030" y="152065"/>
                </a:lnTo>
                <a:cubicBezTo>
                  <a:pt x="287161" y="146043"/>
                  <a:pt x="287161" y="136190"/>
                  <a:pt x="281030" y="130060"/>
                </a:cubicBezTo>
                <a:lnTo>
                  <a:pt x="270082" y="119002"/>
                </a:lnTo>
                <a:cubicBezTo>
                  <a:pt x="263951" y="112981"/>
                  <a:pt x="254098" y="112981"/>
                  <a:pt x="248077" y="119002"/>
                </a:cubicBezTo>
                <a:lnTo>
                  <a:pt x="191368" y="175712"/>
                </a:lnTo>
                <a:cubicBezTo>
                  <a:pt x="185237" y="181843"/>
                  <a:pt x="185237" y="191696"/>
                  <a:pt x="191368" y="197717"/>
                </a:cubicBezTo>
                <a:lnTo>
                  <a:pt x="248077" y="254427"/>
                </a:lnTo>
                <a:close/>
                <a:moveTo>
                  <a:pt x="341462" y="243479"/>
                </a:moveTo>
                <a:lnTo>
                  <a:pt x="352519" y="254536"/>
                </a:lnTo>
                <a:cubicBezTo>
                  <a:pt x="358540" y="260557"/>
                  <a:pt x="368393" y="260557"/>
                  <a:pt x="374524" y="254536"/>
                </a:cubicBezTo>
                <a:lnTo>
                  <a:pt x="431234" y="197826"/>
                </a:lnTo>
                <a:cubicBezTo>
                  <a:pt x="437255" y="191805"/>
                  <a:pt x="437255" y="181843"/>
                  <a:pt x="431234" y="175821"/>
                </a:cubicBezTo>
                <a:lnTo>
                  <a:pt x="374524" y="119112"/>
                </a:lnTo>
                <a:cubicBezTo>
                  <a:pt x="368393" y="112981"/>
                  <a:pt x="358540" y="112981"/>
                  <a:pt x="352519" y="119112"/>
                </a:cubicBezTo>
                <a:lnTo>
                  <a:pt x="341462" y="130060"/>
                </a:lnTo>
                <a:cubicBezTo>
                  <a:pt x="335440" y="136190"/>
                  <a:pt x="335440" y="146043"/>
                  <a:pt x="341462" y="152065"/>
                </a:cubicBezTo>
                <a:lnTo>
                  <a:pt x="376166" y="186769"/>
                </a:lnTo>
                <a:lnTo>
                  <a:pt x="341462" y="221474"/>
                </a:lnTo>
                <a:cubicBezTo>
                  <a:pt x="335331" y="227495"/>
                  <a:pt x="335331" y="237348"/>
                  <a:pt x="341462" y="243479"/>
                </a:cubicBezTo>
                <a:moveTo>
                  <a:pt x="606946" y="404630"/>
                </a:moveTo>
                <a:lnTo>
                  <a:pt x="371130" y="404630"/>
                </a:lnTo>
                <a:cubicBezTo>
                  <a:pt x="370364" y="423898"/>
                  <a:pt x="356789" y="435722"/>
                  <a:pt x="339272" y="435722"/>
                </a:cubicBezTo>
                <a:lnTo>
                  <a:pt x="280154" y="435722"/>
                </a:lnTo>
                <a:cubicBezTo>
                  <a:pt x="261981" y="435722"/>
                  <a:pt x="248077" y="418753"/>
                  <a:pt x="248296" y="404630"/>
                </a:cubicBezTo>
                <a:lnTo>
                  <a:pt x="15546" y="404630"/>
                </a:lnTo>
                <a:cubicBezTo>
                  <a:pt x="7007" y="404630"/>
                  <a:pt x="0" y="411637"/>
                  <a:pt x="0" y="420176"/>
                </a:cubicBezTo>
                <a:lnTo>
                  <a:pt x="0" y="435722"/>
                </a:lnTo>
                <a:cubicBezTo>
                  <a:pt x="0" y="469989"/>
                  <a:pt x="28027" y="498015"/>
                  <a:pt x="62293" y="498015"/>
                </a:cubicBezTo>
                <a:lnTo>
                  <a:pt x="560308" y="498015"/>
                </a:lnTo>
                <a:cubicBezTo>
                  <a:pt x="594575" y="498015"/>
                  <a:pt x="622601" y="469989"/>
                  <a:pt x="622601" y="435722"/>
                </a:cubicBezTo>
                <a:lnTo>
                  <a:pt x="622601" y="420176"/>
                </a:lnTo>
                <a:cubicBezTo>
                  <a:pt x="622492" y="411637"/>
                  <a:pt x="615485" y="404630"/>
                  <a:pt x="606946" y="404630"/>
                </a:cubicBezTo>
                <a:moveTo>
                  <a:pt x="560308" y="46638"/>
                </a:moveTo>
                <a:cubicBezTo>
                  <a:pt x="560308" y="20910"/>
                  <a:pt x="539288" y="0"/>
                  <a:pt x="513561" y="0"/>
                </a:cubicBezTo>
                <a:lnTo>
                  <a:pt x="108931" y="0"/>
                </a:lnTo>
                <a:cubicBezTo>
                  <a:pt x="83203" y="0"/>
                  <a:pt x="62184" y="21020"/>
                  <a:pt x="62184" y="46638"/>
                </a:cubicBezTo>
                <a:lnTo>
                  <a:pt x="62184" y="373429"/>
                </a:lnTo>
                <a:lnTo>
                  <a:pt x="560199" y="373429"/>
                </a:lnTo>
                <a:lnTo>
                  <a:pt x="560199" y="46638"/>
                </a:lnTo>
                <a:close/>
                <a:moveTo>
                  <a:pt x="498015" y="311246"/>
                </a:moveTo>
                <a:lnTo>
                  <a:pt x="124477" y="311246"/>
                </a:lnTo>
                <a:lnTo>
                  <a:pt x="124477" y="62293"/>
                </a:lnTo>
                <a:lnTo>
                  <a:pt x="498015" y="62293"/>
                </a:lnTo>
                <a:lnTo>
                  <a:pt x="498015" y="311246"/>
                </a:lnTo>
                <a:close/>
              </a:path>
            </a:pathLst>
          </a:custGeom>
          <a:solidFill>
            <a:srgbClr val="3338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54"/>
          <p:cNvSpPr/>
          <p:nvPr/>
        </p:nvSpPr>
        <p:spPr>
          <a:xfrm>
            <a:off x="5859655" y="4834042"/>
            <a:ext cx="930000" cy="25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aleway"/>
              <a:buNone/>
            </a:pPr>
            <a:r>
              <a:rPr b="1" lang="es-AR" sz="800">
                <a:latin typeface="Raleway"/>
                <a:ea typeface="Raleway"/>
                <a:cs typeface="Raleway"/>
                <a:sym typeface="Raleway"/>
              </a:rPr>
              <a:t>FIN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54"/>
          <p:cNvGrpSpPr/>
          <p:nvPr/>
        </p:nvGrpSpPr>
        <p:grpSpPr>
          <a:xfrm>
            <a:off x="6281821" y="2530013"/>
            <a:ext cx="2862179" cy="368700"/>
            <a:chOff x="6897859" y="1776775"/>
            <a:chExt cx="2862179" cy="368700"/>
          </a:xfrm>
        </p:grpSpPr>
        <p:sp>
          <p:nvSpPr>
            <p:cNvPr id="611" name="Google Shape;611;p54"/>
            <p:cNvSpPr/>
            <p:nvPr/>
          </p:nvSpPr>
          <p:spPr>
            <a:xfrm>
              <a:off x="6897859" y="1930810"/>
              <a:ext cx="72900" cy="729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sx="175000" rotWithShape="0" algn="ctr" sy="175000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54"/>
            <p:cNvSpPr txBox="1"/>
            <p:nvPr/>
          </p:nvSpPr>
          <p:spPr>
            <a:xfrm>
              <a:off x="7048038" y="1776775"/>
              <a:ext cx="27120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Raleway"/>
                <a:buNone/>
              </a:pPr>
              <a:r>
                <a:rPr lang="es-AR" sz="1050">
                  <a:latin typeface="Rajdhani SemiBold"/>
                  <a:ea typeface="Rajdhani SemiBold"/>
                  <a:cs typeface="Rajdhani SemiBold"/>
                  <a:sym typeface="Rajdhani SemiBold"/>
                </a:rPr>
                <a:t>60’</a:t>
              </a:r>
              <a:r>
                <a:rPr i="0" lang="es-AR" sz="1050" u="none" cap="none" strike="noStrike">
                  <a:solidFill>
                    <a:srgbClr val="000000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 -</a:t>
              </a:r>
              <a:r>
                <a:rPr lang="es-AR">
                  <a:latin typeface="Rajdhani SemiBold"/>
                  <a:ea typeface="Rajdhani SemiBold"/>
                  <a:cs typeface="Rajdhani SemiBold"/>
                  <a:sym typeface="Rajdhani SemiBold"/>
                </a:rPr>
                <a:t> </a:t>
              </a:r>
              <a:r>
                <a:rPr lang="es-AR" sz="1050">
                  <a:solidFill>
                    <a:srgbClr val="D32F2F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Modelo DW TPI</a:t>
              </a:r>
              <a:endParaRPr sz="1050">
                <a:solidFill>
                  <a:srgbClr val="D32F2F"/>
                </a:solidFill>
                <a:latin typeface="Rajdhani SemiBold"/>
                <a:ea typeface="Rajdhani SemiBold"/>
                <a:cs typeface="Rajdhani SemiBold"/>
                <a:sym typeface="Rajdhani Semi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Raleway"/>
                <a:buNone/>
              </a:pPr>
              <a:r>
                <a:t/>
              </a:r>
              <a:endParaRPr sz="1050">
                <a:solidFill>
                  <a:srgbClr val="D32F2F"/>
                </a:solidFill>
                <a:latin typeface="Rajdhani SemiBold"/>
                <a:ea typeface="Rajdhani SemiBold"/>
                <a:cs typeface="Rajdhani SemiBold"/>
                <a:sym typeface="Rajdhani SemiBold"/>
              </a:endParaRPr>
            </a:p>
          </p:txBody>
        </p:sp>
      </p:grpSp>
      <p:grpSp>
        <p:nvGrpSpPr>
          <p:cNvPr id="613" name="Google Shape;613;p54"/>
          <p:cNvGrpSpPr/>
          <p:nvPr/>
        </p:nvGrpSpPr>
        <p:grpSpPr>
          <a:xfrm>
            <a:off x="6281821" y="1895438"/>
            <a:ext cx="2862179" cy="368700"/>
            <a:chOff x="6897859" y="1776775"/>
            <a:chExt cx="2862179" cy="368700"/>
          </a:xfrm>
        </p:grpSpPr>
        <p:sp>
          <p:nvSpPr>
            <p:cNvPr id="614" name="Google Shape;614;p54"/>
            <p:cNvSpPr/>
            <p:nvPr/>
          </p:nvSpPr>
          <p:spPr>
            <a:xfrm>
              <a:off x="6897859" y="1930810"/>
              <a:ext cx="72900" cy="729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sx="175000" rotWithShape="0" algn="ctr" sy="175000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54"/>
            <p:cNvSpPr txBox="1"/>
            <p:nvPr/>
          </p:nvSpPr>
          <p:spPr>
            <a:xfrm>
              <a:off x="7048038" y="1776775"/>
              <a:ext cx="27120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Raleway"/>
                <a:buNone/>
              </a:pPr>
              <a:r>
                <a:rPr lang="es-AR" sz="1050">
                  <a:latin typeface="Rajdhani SemiBold"/>
                  <a:ea typeface="Rajdhani SemiBold"/>
                  <a:cs typeface="Rajdhani SemiBold"/>
                  <a:sym typeface="Rajdhani SemiBold"/>
                </a:rPr>
                <a:t>5’</a:t>
              </a:r>
              <a:r>
                <a:rPr i="0" lang="es-AR" sz="1050" u="none" cap="none" strike="noStrike">
                  <a:solidFill>
                    <a:srgbClr val="000000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 -</a:t>
              </a:r>
              <a:r>
                <a:rPr lang="es-AR">
                  <a:latin typeface="Rajdhani SemiBold"/>
                  <a:ea typeface="Rajdhani SemiBold"/>
                  <a:cs typeface="Rajdhani SemiBold"/>
                  <a:sym typeface="Rajdhani SemiBold"/>
                </a:rPr>
                <a:t> </a:t>
              </a:r>
              <a:r>
                <a:rPr lang="es-AR" sz="1050">
                  <a:solidFill>
                    <a:srgbClr val="D32F2F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Objetivos de la Clase</a:t>
              </a:r>
              <a:endParaRPr i="0" sz="1400" u="none" cap="none" strike="noStrike">
                <a:solidFill>
                  <a:srgbClr val="000000"/>
                </a:solidFill>
                <a:latin typeface="Rajdhani SemiBold"/>
                <a:ea typeface="Rajdhani SemiBold"/>
                <a:cs typeface="Rajdhani SemiBold"/>
                <a:sym typeface="Rajdhani SemiBold"/>
              </a:endParaRPr>
            </a:p>
          </p:txBody>
        </p:sp>
      </p:grpSp>
      <p:sp>
        <p:nvSpPr>
          <p:cNvPr id="616" name="Google Shape;616;p54"/>
          <p:cNvSpPr/>
          <p:nvPr/>
        </p:nvSpPr>
        <p:spPr>
          <a:xfrm>
            <a:off x="5805357" y="2742700"/>
            <a:ext cx="426482" cy="341140"/>
          </a:xfrm>
          <a:custGeom>
            <a:rect b="b" l="l" r="r" t="t"/>
            <a:pathLst>
              <a:path extrusionOk="0" h="498014" w="622601">
                <a:moveTo>
                  <a:pt x="248077" y="254427"/>
                </a:moveTo>
                <a:cubicBezTo>
                  <a:pt x="254098" y="260557"/>
                  <a:pt x="263951" y="260557"/>
                  <a:pt x="270082" y="254427"/>
                </a:cubicBezTo>
                <a:lnTo>
                  <a:pt x="281030" y="243479"/>
                </a:lnTo>
                <a:cubicBezTo>
                  <a:pt x="287161" y="237348"/>
                  <a:pt x="287161" y="227495"/>
                  <a:pt x="281030" y="221474"/>
                </a:cubicBezTo>
                <a:lnTo>
                  <a:pt x="246325" y="186769"/>
                </a:lnTo>
                <a:lnTo>
                  <a:pt x="281030" y="152065"/>
                </a:lnTo>
                <a:cubicBezTo>
                  <a:pt x="287161" y="146043"/>
                  <a:pt x="287161" y="136190"/>
                  <a:pt x="281030" y="130060"/>
                </a:cubicBezTo>
                <a:lnTo>
                  <a:pt x="270082" y="119002"/>
                </a:lnTo>
                <a:cubicBezTo>
                  <a:pt x="263951" y="112981"/>
                  <a:pt x="254098" y="112981"/>
                  <a:pt x="248077" y="119002"/>
                </a:cubicBezTo>
                <a:lnTo>
                  <a:pt x="191368" y="175712"/>
                </a:lnTo>
                <a:cubicBezTo>
                  <a:pt x="185237" y="181843"/>
                  <a:pt x="185237" y="191696"/>
                  <a:pt x="191368" y="197717"/>
                </a:cubicBezTo>
                <a:lnTo>
                  <a:pt x="248077" y="254427"/>
                </a:lnTo>
                <a:close/>
                <a:moveTo>
                  <a:pt x="341462" y="243479"/>
                </a:moveTo>
                <a:lnTo>
                  <a:pt x="352519" y="254536"/>
                </a:lnTo>
                <a:cubicBezTo>
                  <a:pt x="358540" y="260557"/>
                  <a:pt x="368393" y="260557"/>
                  <a:pt x="374524" y="254536"/>
                </a:cubicBezTo>
                <a:lnTo>
                  <a:pt x="431234" y="197826"/>
                </a:lnTo>
                <a:cubicBezTo>
                  <a:pt x="437255" y="191805"/>
                  <a:pt x="437255" y="181843"/>
                  <a:pt x="431234" y="175821"/>
                </a:cubicBezTo>
                <a:lnTo>
                  <a:pt x="374524" y="119112"/>
                </a:lnTo>
                <a:cubicBezTo>
                  <a:pt x="368393" y="112981"/>
                  <a:pt x="358540" y="112981"/>
                  <a:pt x="352519" y="119112"/>
                </a:cubicBezTo>
                <a:lnTo>
                  <a:pt x="341462" y="130060"/>
                </a:lnTo>
                <a:cubicBezTo>
                  <a:pt x="335440" y="136190"/>
                  <a:pt x="335440" y="146043"/>
                  <a:pt x="341462" y="152065"/>
                </a:cubicBezTo>
                <a:lnTo>
                  <a:pt x="376166" y="186769"/>
                </a:lnTo>
                <a:lnTo>
                  <a:pt x="341462" y="221474"/>
                </a:lnTo>
                <a:cubicBezTo>
                  <a:pt x="335331" y="227495"/>
                  <a:pt x="335331" y="237348"/>
                  <a:pt x="341462" y="243479"/>
                </a:cubicBezTo>
                <a:moveTo>
                  <a:pt x="606946" y="404630"/>
                </a:moveTo>
                <a:lnTo>
                  <a:pt x="371130" y="404630"/>
                </a:lnTo>
                <a:cubicBezTo>
                  <a:pt x="370364" y="423898"/>
                  <a:pt x="356789" y="435722"/>
                  <a:pt x="339272" y="435722"/>
                </a:cubicBezTo>
                <a:lnTo>
                  <a:pt x="280154" y="435722"/>
                </a:lnTo>
                <a:cubicBezTo>
                  <a:pt x="261981" y="435722"/>
                  <a:pt x="248077" y="418753"/>
                  <a:pt x="248296" y="404630"/>
                </a:cubicBezTo>
                <a:lnTo>
                  <a:pt x="15546" y="404630"/>
                </a:lnTo>
                <a:cubicBezTo>
                  <a:pt x="7007" y="404630"/>
                  <a:pt x="0" y="411637"/>
                  <a:pt x="0" y="420176"/>
                </a:cubicBezTo>
                <a:lnTo>
                  <a:pt x="0" y="435722"/>
                </a:lnTo>
                <a:cubicBezTo>
                  <a:pt x="0" y="469989"/>
                  <a:pt x="28027" y="498015"/>
                  <a:pt x="62293" y="498015"/>
                </a:cubicBezTo>
                <a:lnTo>
                  <a:pt x="560308" y="498015"/>
                </a:lnTo>
                <a:cubicBezTo>
                  <a:pt x="594575" y="498015"/>
                  <a:pt x="622601" y="469989"/>
                  <a:pt x="622601" y="435722"/>
                </a:cubicBezTo>
                <a:lnTo>
                  <a:pt x="622601" y="420176"/>
                </a:lnTo>
                <a:cubicBezTo>
                  <a:pt x="622492" y="411637"/>
                  <a:pt x="615485" y="404630"/>
                  <a:pt x="606946" y="404630"/>
                </a:cubicBezTo>
                <a:moveTo>
                  <a:pt x="560308" y="46638"/>
                </a:moveTo>
                <a:cubicBezTo>
                  <a:pt x="560308" y="20910"/>
                  <a:pt x="539288" y="0"/>
                  <a:pt x="513561" y="0"/>
                </a:cubicBezTo>
                <a:lnTo>
                  <a:pt x="108931" y="0"/>
                </a:lnTo>
                <a:cubicBezTo>
                  <a:pt x="83203" y="0"/>
                  <a:pt x="62184" y="21020"/>
                  <a:pt x="62184" y="46638"/>
                </a:cubicBezTo>
                <a:lnTo>
                  <a:pt x="62184" y="373429"/>
                </a:lnTo>
                <a:lnTo>
                  <a:pt x="560199" y="373429"/>
                </a:lnTo>
                <a:lnTo>
                  <a:pt x="560199" y="46638"/>
                </a:lnTo>
                <a:close/>
                <a:moveTo>
                  <a:pt x="498015" y="311246"/>
                </a:moveTo>
                <a:lnTo>
                  <a:pt x="124477" y="311246"/>
                </a:lnTo>
                <a:lnTo>
                  <a:pt x="124477" y="62293"/>
                </a:lnTo>
                <a:lnTo>
                  <a:pt x="498015" y="62293"/>
                </a:lnTo>
                <a:lnTo>
                  <a:pt x="498015" y="311246"/>
                </a:lnTo>
                <a:close/>
              </a:path>
            </a:pathLst>
          </a:custGeom>
          <a:solidFill>
            <a:srgbClr val="3338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Importar la base de datos AdventureWorks</a:t>
            </a:r>
            <a:endParaRPr/>
          </a:p>
        </p:txBody>
      </p:sp>
      <p:grpSp>
        <p:nvGrpSpPr>
          <p:cNvPr id="876" name="Google Shape;876;p81"/>
          <p:cNvGrpSpPr/>
          <p:nvPr/>
        </p:nvGrpSpPr>
        <p:grpSpPr>
          <a:xfrm>
            <a:off x="1199802" y="1271556"/>
            <a:ext cx="6411295" cy="3467707"/>
            <a:chOff x="447800" y="773488"/>
            <a:chExt cx="6782286" cy="3813181"/>
          </a:xfrm>
        </p:grpSpPr>
        <p:pic>
          <p:nvPicPr>
            <p:cNvPr id="877" name="Google Shape;877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7800" y="773488"/>
              <a:ext cx="6782286" cy="3813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p81"/>
            <p:cNvSpPr/>
            <p:nvPr/>
          </p:nvSpPr>
          <p:spPr>
            <a:xfrm>
              <a:off x="3463275" y="866340"/>
              <a:ext cx="2043900" cy="698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A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Utilice la opción </a:t>
              </a:r>
              <a:r>
                <a:rPr b="1" i="1" lang="es-AR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server-&gt; data </a:t>
              </a:r>
              <a:r>
                <a:rPr b="1" i="1" lang="es-AR" sz="1400" u="sng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import </a:t>
              </a:r>
              <a:r>
                <a:rPr b="0" i="0" lang="es-A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 importar la BD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9" name="Google Shape;879;p81"/>
            <p:cNvCxnSpPr>
              <a:endCxn id="878" idx="1"/>
            </p:cNvCxnSpPr>
            <p:nvPr/>
          </p:nvCxnSpPr>
          <p:spPr>
            <a:xfrm flipH="1" rot="10800000">
              <a:off x="2276775" y="1215390"/>
              <a:ext cx="1186500" cy="52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80" name="Google Shape;880;p81"/>
            <p:cNvSpPr/>
            <p:nvPr/>
          </p:nvSpPr>
          <p:spPr>
            <a:xfrm>
              <a:off x="1687300" y="1642635"/>
              <a:ext cx="1444500" cy="1422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Importar la base de datos AdventureWorks</a:t>
            </a:r>
            <a:endParaRPr/>
          </a:p>
        </p:txBody>
      </p:sp>
      <p:pic>
        <p:nvPicPr>
          <p:cNvPr id="887" name="Google Shape;88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325" y="1268568"/>
            <a:ext cx="5614675" cy="343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Importar la base de datos AdventureWorks</a:t>
            </a:r>
            <a:endParaRPr/>
          </a:p>
        </p:txBody>
      </p:sp>
      <p:cxnSp>
        <p:nvCxnSpPr>
          <p:cNvPr id="894" name="Google Shape;894;p83"/>
          <p:cNvCxnSpPr>
            <a:endCxn id="895" idx="1"/>
          </p:cNvCxnSpPr>
          <p:nvPr/>
        </p:nvCxnSpPr>
        <p:spPr>
          <a:xfrm flipH="1" rot="10800000">
            <a:off x="3476600" y="2035546"/>
            <a:ext cx="349800" cy="5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896" name="Google Shape;896;p83"/>
          <p:cNvGrpSpPr/>
          <p:nvPr/>
        </p:nvGrpSpPr>
        <p:grpSpPr>
          <a:xfrm>
            <a:off x="1280111" y="1268578"/>
            <a:ext cx="6780418" cy="3394145"/>
            <a:chOff x="828800" y="765703"/>
            <a:chExt cx="7231675" cy="3820944"/>
          </a:xfrm>
        </p:grpSpPr>
        <p:pic>
          <p:nvPicPr>
            <p:cNvPr id="897" name="Google Shape;897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8800" y="765703"/>
              <a:ext cx="7169536" cy="3820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83"/>
            <p:cNvSpPr/>
            <p:nvPr/>
          </p:nvSpPr>
          <p:spPr>
            <a:xfrm>
              <a:off x="3544552" y="1466815"/>
              <a:ext cx="3367800" cy="32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A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Utilice la opción </a:t>
              </a:r>
              <a:r>
                <a:rPr b="1" i="1" lang="es-AR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import progress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83"/>
            <p:cNvSpPr/>
            <p:nvPr/>
          </p:nvSpPr>
          <p:spPr>
            <a:xfrm>
              <a:off x="4174405" y="3102580"/>
              <a:ext cx="2877900" cy="819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s-AR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Haga click en el botón “Start Import” para comenzar la importación de la base de datos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9" name="Google Shape;899;p83"/>
            <p:cNvCxnSpPr>
              <a:endCxn id="900" idx="1"/>
            </p:cNvCxnSpPr>
            <p:nvPr/>
          </p:nvCxnSpPr>
          <p:spPr>
            <a:xfrm>
              <a:off x="6610575" y="3916877"/>
              <a:ext cx="753900" cy="14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01" name="Google Shape;901;p83"/>
            <p:cNvSpPr/>
            <p:nvPr/>
          </p:nvSpPr>
          <p:spPr>
            <a:xfrm>
              <a:off x="2736925" y="1709078"/>
              <a:ext cx="696000" cy="1422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83"/>
            <p:cNvSpPr/>
            <p:nvPr/>
          </p:nvSpPr>
          <p:spPr>
            <a:xfrm>
              <a:off x="7364475" y="3987077"/>
              <a:ext cx="696000" cy="142200"/>
            </a:xfrm>
            <a:prstGeom prst="rect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225" y="1245500"/>
            <a:ext cx="4222225" cy="35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4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Importar la base de datos AdventureWorks</a:t>
            </a:r>
            <a:endParaRPr/>
          </a:p>
        </p:txBody>
      </p:sp>
      <p:sp>
        <p:nvSpPr>
          <p:cNvPr id="909" name="Google Shape;909;p84"/>
          <p:cNvSpPr/>
          <p:nvPr/>
        </p:nvSpPr>
        <p:spPr>
          <a:xfrm>
            <a:off x="3478425" y="1766122"/>
            <a:ext cx="411300" cy="2280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84"/>
          <p:cNvSpPr/>
          <p:nvPr/>
        </p:nvSpPr>
        <p:spPr>
          <a:xfrm>
            <a:off x="1831550" y="1939448"/>
            <a:ext cx="2365200" cy="273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84"/>
          <p:cNvSpPr/>
          <p:nvPr/>
        </p:nvSpPr>
        <p:spPr>
          <a:xfrm>
            <a:off x="4602050" y="2057783"/>
            <a:ext cx="2568300" cy="69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Luego actualizar los schemas y validar que se haya creado la base adventureworks2017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2" name="Google Shape;912;p84"/>
          <p:cNvCxnSpPr>
            <a:stCxn id="909" idx="3"/>
            <a:endCxn id="911" idx="1"/>
          </p:cNvCxnSpPr>
          <p:nvPr/>
        </p:nvCxnSpPr>
        <p:spPr>
          <a:xfrm>
            <a:off x="3889725" y="1880123"/>
            <a:ext cx="712200" cy="5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Importar la base de datos AdventureWorks</a:t>
            </a:r>
            <a:endParaRPr/>
          </a:p>
        </p:txBody>
      </p:sp>
      <p:sp>
        <p:nvSpPr>
          <p:cNvPr id="919" name="Google Shape;919;p85"/>
          <p:cNvSpPr/>
          <p:nvPr/>
        </p:nvSpPr>
        <p:spPr>
          <a:xfrm>
            <a:off x="6384025" y="1495635"/>
            <a:ext cx="2568300" cy="69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Validar las tablas y que las mismas contengan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0" name="Google Shape;920;p85"/>
          <p:cNvCxnSpPr>
            <a:endCxn id="919" idx="1"/>
          </p:cNvCxnSpPr>
          <p:nvPr/>
        </p:nvCxnSpPr>
        <p:spPr>
          <a:xfrm flipH="1" rot="10800000">
            <a:off x="5187925" y="1844685"/>
            <a:ext cx="1196100" cy="10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21" name="Google Shape;92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3375" y="1583730"/>
            <a:ext cx="2546032" cy="23317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DER AdventureWorks</a:t>
            </a:r>
            <a:endParaRPr/>
          </a:p>
        </p:txBody>
      </p:sp>
      <p:pic>
        <p:nvPicPr>
          <p:cNvPr id="928" name="Google Shape;92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100" y="1208250"/>
            <a:ext cx="6284527" cy="35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6"/>
          <p:cNvSpPr/>
          <p:nvPr/>
        </p:nvSpPr>
        <p:spPr>
          <a:xfrm>
            <a:off x="680425" y="1261575"/>
            <a:ext cx="2077500" cy="19665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86"/>
          <p:cNvSpPr/>
          <p:nvPr/>
        </p:nvSpPr>
        <p:spPr>
          <a:xfrm>
            <a:off x="5500500" y="2378225"/>
            <a:ext cx="1891800" cy="23061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86"/>
          <p:cNvSpPr/>
          <p:nvPr/>
        </p:nvSpPr>
        <p:spPr>
          <a:xfrm>
            <a:off x="2965525" y="2456425"/>
            <a:ext cx="1947300" cy="19665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86"/>
          <p:cNvSpPr txBox="1"/>
          <p:nvPr/>
        </p:nvSpPr>
        <p:spPr>
          <a:xfrm>
            <a:off x="434350" y="3276975"/>
            <a:ext cx="2598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FFD966"/>
                </a:solidFill>
                <a:latin typeface="Raleway"/>
                <a:ea typeface="Raleway"/>
                <a:cs typeface="Raleway"/>
                <a:sym typeface="Raleway"/>
              </a:rPr>
              <a:t>DIM PRODUCTS</a:t>
            </a:r>
            <a:endParaRPr b="1" i="0" sz="1400" u="none" cap="none" strike="noStrike">
              <a:solidFill>
                <a:srgbClr val="FFD9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La combinación de estas 3 tablas genera la dim products. Esto lo </a:t>
            </a:r>
            <a:r>
              <a:rPr lang="es-AR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encuentras</a:t>
            </a:r>
            <a:r>
              <a:rPr b="0" i="0" lang="es-AR" sz="1400" u="none" cap="none" strike="noStrike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 dentro del archivo DimProducts.sql</a:t>
            </a:r>
            <a:endParaRPr b="0" i="0" sz="1400" u="none" cap="none" strike="noStrike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3" name="Google Shape;933;p86"/>
          <p:cNvSpPr txBox="1"/>
          <p:nvPr/>
        </p:nvSpPr>
        <p:spPr>
          <a:xfrm>
            <a:off x="5614650" y="1621072"/>
            <a:ext cx="2133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FFD966"/>
                </a:solidFill>
                <a:latin typeface="Raleway"/>
                <a:ea typeface="Raleway"/>
                <a:cs typeface="Raleway"/>
                <a:sym typeface="Raleway"/>
              </a:rPr>
              <a:t>DIM CUSTOMER</a:t>
            </a:r>
            <a:endParaRPr b="1" i="0" sz="1400" u="none" cap="none" strike="noStrike">
              <a:solidFill>
                <a:srgbClr val="FFD9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(archivo DimCustomer.sql)</a:t>
            </a:r>
            <a:endParaRPr b="0" i="0" sz="14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4" name="Google Shape;934;p86"/>
          <p:cNvSpPr txBox="1"/>
          <p:nvPr/>
        </p:nvSpPr>
        <p:spPr>
          <a:xfrm>
            <a:off x="2965525" y="1156950"/>
            <a:ext cx="23238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FACT SALES</a:t>
            </a:r>
            <a:endParaRPr b="1" i="0" sz="1400" u="none" cap="none" strike="noStrike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La combinación de estas dos tablas genera la FactSales.</a:t>
            </a:r>
            <a:br>
              <a:rPr b="0" i="0" lang="es-AR" sz="1400" u="none" cap="none" strike="noStrike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s-AR" sz="1400" u="none" cap="none" strike="noStrike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Esta consulta la debes desarrollar.</a:t>
            </a:r>
            <a:endParaRPr b="0" i="0" sz="1400" u="none" cap="none" strike="noStrike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7"/>
          <p:cNvSpPr txBox="1"/>
          <p:nvPr>
            <p:ph type="title"/>
          </p:nvPr>
        </p:nvSpPr>
        <p:spPr>
          <a:xfrm>
            <a:off x="4209375" y="988675"/>
            <a:ext cx="45474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900">
                <a:solidFill>
                  <a:schemeClr val="lt1"/>
                </a:solidFill>
              </a:rPr>
              <a:t>Datawarehouse</a:t>
            </a:r>
            <a:endParaRPr b="0" sz="3900">
              <a:solidFill>
                <a:schemeClr val="lt1"/>
              </a:solidFill>
            </a:endParaRPr>
          </a:p>
        </p:txBody>
      </p:sp>
      <p:pic>
        <p:nvPicPr>
          <p:cNvPr id="941" name="Google Shape;94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450" y="3190398"/>
            <a:ext cx="2555400" cy="1725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Crear la base de Data Warehouse</a:t>
            </a:r>
            <a:endParaRPr/>
          </a:p>
        </p:txBody>
      </p:sp>
      <p:pic>
        <p:nvPicPr>
          <p:cNvPr id="948" name="Google Shape;94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441820"/>
            <a:ext cx="7955281" cy="2997811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8"/>
          <p:cNvSpPr/>
          <p:nvPr/>
        </p:nvSpPr>
        <p:spPr>
          <a:xfrm>
            <a:off x="866250" y="1560420"/>
            <a:ext cx="414600" cy="273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88"/>
          <p:cNvSpPr/>
          <p:nvPr/>
        </p:nvSpPr>
        <p:spPr>
          <a:xfrm>
            <a:off x="2790875" y="1834200"/>
            <a:ext cx="1800900" cy="273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88"/>
          <p:cNvSpPr/>
          <p:nvPr/>
        </p:nvSpPr>
        <p:spPr>
          <a:xfrm>
            <a:off x="7902650" y="4097093"/>
            <a:ext cx="774600" cy="273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88"/>
          <p:cNvSpPr/>
          <p:nvPr/>
        </p:nvSpPr>
        <p:spPr>
          <a:xfrm>
            <a:off x="1675500" y="1067423"/>
            <a:ext cx="2009400" cy="6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Hacer Click en agregar Schema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3" name="Google Shape;953;p88"/>
          <p:cNvCxnSpPr>
            <a:stCxn id="952" idx="1"/>
            <a:endCxn id="949" idx="0"/>
          </p:cNvCxnSpPr>
          <p:nvPr/>
        </p:nvCxnSpPr>
        <p:spPr>
          <a:xfrm flipH="1">
            <a:off x="1073400" y="1389173"/>
            <a:ext cx="602100" cy="1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4" name="Google Shape;954;p88"/>
          <p:cNvSpPr/>
          <p:nvPr/>
        </p:nvSpPr>
        <p:spPr>
          <a:xfrm>
            <a:off x="5539500" y="1649385"/>
            <a:ext cx="2009400" cy="6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Escribir el nombre de la base de datos (schema)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5" name="Google Shape;955;p88"/>
          <p:cNvCxnSpPr>
            <a:stCxn id="954" idx="1"/>
            <a:endCxn id="950" idx="3"/>
          </p:cNvCxnSpPr>
          <p:nvPr/>
        </p:nvCxnSpPr>
        <p:spPr>
          <a:xfrm rot="10800000">
            <a:off x="4591800" y="1971135"/>
            <a:ext cx="94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6" name="Google Shape;956;p88"/>
          <p:cNvSpPr/>
          <p:nvPr/>
        </p:nvSpPr>
        <p:spPr>
          <a:xfrm>
            <a:off x="6067950" y="4097093"/>
            <a:ext cx="1158900" cy="6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Aplicar los cambios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7" name="Google Shape;957;p88"/>
          <p:cNvCxnSpPr>
            <a:stCxn id="956" idx="3"/>
            <a:endCxn id="951" idx="1"/>
          </p:cNvCxnSpPr>
          <p:nvPr/>
        </p:nvCxnSpPr>
        <p:spPr>
          <a:xfrm flipH="1" rot="10800000">
            <a:off x="7226850" y="4234043"/>
            <a:ext cx="6759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50" y="1210939"/>
            <a:ext cx="7742963" cy="2788818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9"/>
          <p:cNvSpPr txBox="1"/>
          <p:nvPr>
            <p:ph type="title"/>
          </p:nvPr>
        </p:nvSpPr>
        <p:spPr>
          <a:xfrm>
            <a:off x="256500" y="141725"/>
            <a:ext cx="8208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Agregar las vistas de DimCustomers y DimProducts</a:t>
            </a:r>
            <a:endParaRPr/>
          </a:p>
        </p:txBody>
      </p:sp>
      <p:sp>
        <p:nvSpPr>
          <p:cNvPr id="965" name="Google Shape;965;p89"/>
          <p:cNvSpPr/>
          <p:nvPr/>
        </p:nvSpPr>
        <p:spPr>
          <a:xfrm>
            <a:off x="506400" y="2289750"/>
            <a:ext cx="1158900" cy="273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9"/>
          <p:cNvSpPr/>
          <p:nvPr/>
        </p:nvSpPr>
        <p:spPr>
          <a:xfrm>
            <a:off x="3532500" y="1939838"/>
            <a:ext cx="1538100" cy="205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9"/>
          <p:cNvSpPr/>
          <p:nvPr/>
        </p:nvSpPr>
        <p:spPr>
          <a:xfrm>
            <a:off x="7479475" y="3820208"/>
            <a:ext cx="774600" cy="273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9"/>
          <p:cNvSpPr/>
          <p:nvPr/>
        </p:nvSpPr>
        <p:spPr>
          <a:xfrm>
            <a:off x="3199500" y="991223"/>
            <a:ext cx="2009400" cy="6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Hacer Click en agregar una nueva vista dentro de la base creada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9" name="Google Shape;969;p89"/>
          <p:cNvCxnSpPr>
            <a:stCxn id="968" idx="1"/>
            <a:endCxn id="965" idx="0"/>
          </p:cNvCxnSpPr>
          <p:nvPr/>
        </p:nvCxnSpPr>
        <p:spPr>
          <a:xfrm flipH="1">
            <a:off x="1086000" y="1312972"/>
            <a:ext cx="2113500" cy="9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0" name="Google Shape;970;p89"/>
          <p:cNvSpPr/>
          <p:nvPr/>
        </p:nvSpPr>
        <p:spPr>
          <a:xfrm>
            <a:off x="6573500" y="1402695"/>
            <a:ext cx="2009400" cy="6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Reemplazar el nombre </a:t>
            </a:r>
            <a:r>
              <a:rPr b="0" i="1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new_view </a:t>
            </a: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la dimensión a agregar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1" name="Google Shape;971;p89"/>
          <p:cNvCxnSpPr>
            <a:stCxn id="970" idx="1"/>
            <a:endCxn id="966" idx="3"/>
          </p:cNvCxnSpPr>
          <p:nvPr/>
        </p:nvCxnSpPr>
        <p:spPr>
          <a:xfrm flipH="1">
            <a:off x="5070500" y="1724445"/>
            <a:ext cx="150300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2" name="Google Shape;972;p89"/>
          <p:cNvSpPr/>
          <p:nvPr/>
        </p:nvSpPr>
        <p:spPr>
          <a:xfrm>
            <a:off x="5801525" y="4065540"/>
            <a:ext cx="1158900" cy="6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Aplicar los cambios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3" name="Google Shape;973;p89"/>
          <p:cNvCxnSpPr>
            <a:stCxn id="972" idx="3"/>
            <a:endCxn id="967" idx="1"/>
          </p:cNvCxnSpPr>
          <p:nvPr/>
        </p:nvCxnSpPr>
        <p:spPr>
          <a:xfrm flipH="1" rot="10800000">
            <a:off x="6960425" y="3957090"/>
            <a:ext cx="519000" cy="4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4" name="Google Shape;974;p89"/>
          <p:cNvSpPr/>
          <p:nvPr/>
        </p:nvSpPr>
        <p:spPr>
          <a:xfrm>
            <a:off x="3539650" y="2213595"/>
            <a:ext cx="4106700" cy="1215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9"/>
          <p:cNvSpPr/>
          <p:nvPr/>
        </p:nvSpPr>
        <p:spPr>
          <a:xfrm>
            <a:off x="1571300" y="4049389"/>
            <a:ext cx="2009400" cy="6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A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Pegar la consulta de la dimensión a crear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6" name="Google Shape;976;p89"/>
          <p:cNvCxnSpPr>
            <a:stCxn id="975" idx="0"/>
            <a:endCxn id="974" idx="2"/>
          </p:cNvCxnSpPr>
          <p:nvPr/>
        </p:nvCxnSpPr>
        <p:spPr>
          <a:xfrm flipH="1" rot="10800000">
            <a:off x="2576000" y="3428989"/>
            <a:ext cx="3017100" cy="6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7" name="Google Shape;977;p89"/>
          <p:cNvSpPr/>
          <p:nvPr/>
        </p:nvSpPr>
        <p:spPr>
          <a:xfrm>
            <a:off x="2867700" y="1061730"/>
            <a:ext cx="378600" cy="273900"/>
          </a:xfrm>
          <a:prstGeom prst="ellipse">
            <a:avLst/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D9D9D9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4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89"/>
          <p:cNvSpPr/>
          <p:nvPr/>
        </p:nvSpPr>
        <p:spPr>
          <a:xfrm>
            <a:off x="6194900" y="1358910"/>
            <a:ext cx="378600" cy="273900"/>
          </a:xfrm>
          <a:prstGeom prst="ellipse">
            <a:avLst/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D9D9D9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4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89"/>
          <p:cNvSpPr/>
          <p:nvPr/>
        </p:nvSpPr>
        <p:spPr>
          <a:xfrm>
            <a:off x="3459725" y="3921015"/>
            <a:ext cx="378600" cy="273900"/>
          </a:xfrm>
          <a:prstGeom prst="ellipse">
            <a:avLst/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D9D9D9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4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89"/>
          <p:cNvSpPr/>
          <p:nvPr/>
        </p:nvSpPr>
        <p:spPr>
          <a:xfrm>
            <a:off x="6973500" y="4428848"/>
            <a:ext cx="378600" cy="273900"/>
          </a:xfrm>
          <a:prstGeom prst="ellipse">
            <a:avLst/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D9D9D9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AR" sz="14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1400" u="none" cap="none" strike="noStrike">
              <a:solidFill>
                <a:srgbClr val="BF9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Dim Product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Ejemplo de la consulta de la vista</a:t>
            </a:r>
            <a:endParaRPr/>
          </a:p>
        </p:txBody>
      </p:sp>
      <p:pic>
        <p:nvPicPr>
          <p:cNvPr id="987" name="Google Shape;98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500" y="1484476"/>
            <a:ext cx="5520126" cy="28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5"/>
          <p:cNvSpPr txBox="1"/>
          <p:nvPr>
            <p:ph type="title"/>
          </p:nvPr>
        </p:nvSpPr>
        <p:spPr>
          <a:xfrm>
            <a:off x="4861025" y="988675"/>
            <a:ext cx="41736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Objetivos de la clase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Dim Customer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Ejemplo de la consulta de la vista </a:t>
            </a:r>
            <a:endParaRPr/>
          </a:p>
        </p:txBody>
      </p:sp>
      <p:pic>
        <p:nvPicPr>
          <p:cNvPr id="994" name="Google Shape;99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250" y="1300426"/>
            <a:ext cx="5303899" cy="32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2"/>
          <p:cNvSpPr txBox="1"/>
          <p:nvPr>
            <p:ph type="title"/>
          </p:nvPr>
        </p:nvSpPr>
        <p:spPr>
          <a:xfrm>
            <a:off x="256500" y="141725"/>
            <a:ext cx="81276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Fact Sales - </a:t>
            </a:r>
            <a:r>
              <a:rPr lang="es-AR"/>
              <a:t>Ejemplo de la consulta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/>
              <a:t>(no está desarrollada pero para tenerlo en cuenta)</a:t>
            </a:r>
            <a:endParaRPr/>
          </a:p>
        </p:txBody>
      </p:sp>
      <p:pic>
        <p:nvPicPr>
          <p:cNvPr id="1001" name="Google Shape;100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925" y="1518550"/>
            <a:ext cx="7123451" cy="30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93"/>
          <p:cNvSpPr txBox="1"/>
          <p:nvPr>
            <p:ph type="title"/>
          </p:nvPr>
        </p:nvSpPr>
        <p:spPr>
          <a:xfrm>
            <a:off x="4209375" y="988675"/>
            <a:ext cx="45474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900">
                <a:solidFill>
                  <a:schemeClr val="lt1"/>
                </a:solidFill>
              </a:rPr>
              <a:t>Conexión Base de Datos con Power BI</a:t>
            </a:r>
            <a:endParaRPr b="0" sz="3900">
              <a:solidFill>
                <a:schemeClr val="lt1"/>
              </a:solidFill>
            </a:endParaRPr>
          </a:p>
        </p:txBody>
      </p:sp>
      <p:pic>
        <p:nvPicPr>
          <p:cNvPr id="1008" name="Google Shape;100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2353" y="3656448"/>
            <a:ext cx="2813975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4"/>
          <p:cNvSpPr txBox="1"/>
          <p:nvPr>
            <p:ph type="title"/>
          </p:nvPr>
        </p:nvSpPr>
        <p:spPr>
          <a:xfrm>
            <a:off x="256500" y="141725"/>
            <a:ext cx="86121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Estos pasos son si es la primera vez que te conectas desde PBI a Mysql</a:t>
            </a:r>
            <a:endParaRPr/>
          </a:p>
        </p:txBody>
      </p:sp>
      <p:pic>
        <p:nvPicPr>
          <p:cNvPr id="1015" name="Google Shape;101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8977" y="1432075"/>
            <a:ext cx="2856400" cy="31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Agregar el servidor (tu computadora) y la base de datos (schema) del data warehouse</a:t>
            </a:r>
            <a:endParaRPr/>
          </a:p>
        </p:txBody>
      </p:sp>
      <p:pic>
        <p:nvPicPr>
          <p:cNvPr id="1022" name="Google Shape;102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200" y="1726567"/>
            <a:ext cx="6009323" cy="229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6"/>
          <p:cNvSpPr txBox="1"/>
          <p:nvPr>
            <p:ph type="title"/>
          </p:nvPr>
        </p:nvSpPr>
        <p:spPr>
          <a:xfrm>
            <a:off x="256500" y="141725"/>
            <a:ext cx="8242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Seleccionar la autenticación por Bases de Datos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y escribí tu usuario y contraseña:</a:t>
            </a:r>
            <a:endParaRPr/>
          </a:p>
        </p:txBody>
      </p:sp>
      <p:pic>
        <p:nvPicPr>
          <p:cNvPr id="1029" name="Google Shape;102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425" y="1353057"/>
            <a:ext cx="6009323" cy="327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97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AR"/>
              <a:t>Selecciona las 3 vistas creadas:</a:t>
            </a:r>
            <a:endParaRPr/>
          </a:p>
        </p:txBody>
      </p:sp>
      <p:pic>
        <p:nvPicPr>
          <p:cNvPr id="1036" name="Google Shape;103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8425" y="1218225"/>
            <a:ext cx="4330725" cy="34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En la vista de modelos valida que tengas las relaciones definidas correctamente</a:t>
            </a:r>
            <a:endParaRPr/>
          </a:p>
        </p:txBody>
      </p:sp>
      <p:pic>
        <p:nvPicPr>
          <p:cNvPr id="1043" name="Google Shape;104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550" y="1317938"/>
            <a:ext cx="7004519" cy="323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Pueden publicar el Dashboard en el Servicio de Power BI</a:t>
            </a:r>
            <a:endParaRPr/>
          </a:p>
        </p:txBody>
      </p:sp>
      <p:sp>
        <p:nvSpPr>
          <p:cNvPr id="1050" name="Google Shape;1050;p99"/>
          <p:cNvSpPr txBox="1"/>
          <p:nvPr/>
        </p:nvSpPr>
        <p:spPr>
          <a:xfrm>
            <a:off x="852975" y="1551925"/>
            <a:ext cx="56508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latin typeface="Rajdhani"/>
                <a:ea typeface="Rajdhani"/>
                <a:cs typeface="Rajdhani"/>
                <a:sym typeface="Rajdhani"/>
              </a:rPr>
              <a:t>Es una licencia PRO.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latin typeface="Rajdhani"/>
                <a:ea typeface="Rajdhani"/>
                <a:cs typeface="Rajdhani"/>
                <a:sym typeface="Rajdhani"/>
              </a:rPr>
              <a:t>Recuerden las credenciales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es-AR" sz="2000">
                <a:latin typeface="Rajdhani"/>
                <a:ea typeface="Rajdhani"/>
                <a:cs typeface="Rajdhani"/>
                <a:sym typeface="Rajdhani"/>
              </a:rPr>
              <a:t>Usuario:  </a:t>
            </a:r>
            <a:r>
              <a:rPr lang="es-AR" sz="2000">
                <a:solidFill>
                  <a:srgbClr val="1155CC"/>
                </a:solidFill>
                <a:highlight>
                  <a:srgbClr val="FFFFFF"/>
                </a:highlight>
                <a:latin typeface="Rajdhani"/>
                <a:ea typeface="Rajdhani"/>
                <a:cs typeface="Rajdhani"/>
                <a:sym typeface="Rajdhani"/>
              </a:rPr>
              <a:t>powerbi@dh.edu.ar</a:t>
            </a:r>
            <a:endParaRPr sz="2000">
              <a:solidFill>
                <a:srgbClr val="1155CC"/>
              </a:solidFill>
              <a:highlight>
                <a:srgbClr val="FFFFFF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●"/>
            </a:pPr>
            <a:r>
              <a:rPr lang="es-AR" sz="2000">
                <a:solidFill>
                  <a:srgbClr val="222222"/>
                </a:solidFill>
                <a:highlight>
                  <a:srgbClr val="FFFFFF"/>
                </a:highlight>
                <a:latin typeface="Rajdhani"/>
                <a:ea typeface="Rajdhani"/>
                <a:cs typeface="Rajdhani"/>
                <a:sym typeface="Rajdhani"/>
              </a:rPr>
              <a:t>Contraseña: Digitalhouse860!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rgbClr val="222222"/>
                </a:solidFill>
                <a:highlight>
                  <a:srgbClr val="FFFFFF"/>
                </a:highlight>
                <a:latin typeface="Rajdhani"/>
                <a:ea typeface="Rajdhani"/>
                <a:cs typeface="Rajdhani"/>
                <a:sym typeface="Rajdhani"/>
              </a:rPr>
              <a:t>Publiquen sus dashboards en el workspace de su comisión con siguiente nombre: 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Rajdhani"/>
              <a:buChar char="●"/>
            </a:pPr>
            <a:r>
              <a:rPr lang="es-AR" sz="2000">
                <a:solidFill>
                  <a:srgbClr val="222222"/>
                </a:solidFill>
                <a:highlight>
                  <a:srgbClr val="FFFFFF"/>
                </a:highlight>
                <a:latin typeface="Rajdhani"/>
                <a:ea typeface="Rajdhani"/>
                <a:cs typeface="Rajdhani"/>
                <a:sym typeface="Rajdhani"/>
              </a:rPr>
              <a:t>TPi2 - GRUPO (nro)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51" name="Google Shape;1051;p99"/>
          <p:cNvPicPr preferRelativeResize="0"/>
          <p:nvPr/>
        </p:nvPicPr>
        <p:blipFill rotWithShape="1">
          <a:blip r:embed="rId3">
            <a:alphaModFix/>
          </a:blip>
          <a:srcRect b="51090" l="69201" r="2543" t="0"/>
          <a:stretch/>
        </p:blipFill>
        <p:spPr>
          <a:xfrm>
            <a:off x="5363050" y="1347725"/>
            <a:ext cx="1972050" cy="18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99"/>
          <p:cNvPicPr preferRelativeResize="0"/>
          <p:nvPr/>
        </p:nvPicPr>
        <p:blipFill rotWithShape="1">
          <a:blip r:embed="rId4">
            <a:alphaModFix/>
          </a:blip>
          <a:srcRect b="30004" l="28551" r="28043" t="25347"/>
          <a:stretch/>
        </p:blipFill>
        <p:spPr>
          <a:xfrm>
            <a:off x="6156050" y="2747650"/>
            <a:ext cx="2871598" cy="16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0"/>
          <p:cNvSpPr txBox="1"/>
          <p:nvPr>
            <p:ph type="title"/>
          </p:nvPr>
        </p:nvSpPr>
        <p:spPr>
          <a:xfrm>
            <a:off x="117700" y="0"/>
            <a:ext cx="8898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None/>
            </a:pPr>
            <a:r>
              <a:rPr lang="es-AR"/>
              <a:t>Clase 18.Trabajo Práctico Integrador Módulo 2 - AdventureWorks</a:t>
            </a:r>
            <a:endParaRPr/>
          </a:p>
        </p:txBody>
      </p:sp>
      <p:sp>
        <p:nvSpPr>
          <p:cNvPr id="1058" name="Google Shape;1058;p100"/>
          <p:cNvSpPr txBox="1"/>
          <p:nvPr/>
        </p:nvSpPr>
        <p:spPr>
          <a:xfrm>
            <a:off x="1284800" y="1718250"/>
            <a:ext cx="67650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s-AR" sz="41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¿CONSULTAS?</a:t>
            </a:r>
            <a:endParaRPr sz="41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59" name="Google Shape;105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750" y="2712900"/>
            <a:ext cx="1378150" cy="13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Objetivos de la clase</a:t>
            </a:r>
            <a:endParaRPr/>
          </a:p>
        </p:txBody>
      </p:sp>
      <p:sp>
        <p:nvSpPr>
          <p:cNvPr id="629" name="Google Shape;629;p56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Data Analytics</a:t>
            </a:r>
            <a:endParaRPr/>
          </a:p>
        </p:txBody>
      </p:sp>
      <p:sp>
        <p:nvSpPr>
          <p:cNvPr id="630" name="Google Shape;630;p56"/>
          <p:cNvSpPr txBox="1"/>
          <p:nvPr/>
        </p:nvSpPr>
        <p:spPr>
          <a:xfrm>
            <a:off x="112800" y="1251631"/>
            <a:ext cx="8918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 esta clase realizaremos el </a:t>
            </a:r>
            <a:r>
              <a:rPr b="1"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Trabajo Práctico Integrador del Módulo 2.</a:t>
            </a:r>
            <a:br>
              <a:rPr b="1"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 objetivo de este trabajo es integrar los conceptos de </a:t>
            </a:r>
            <a:r>
              <a:rPr b="1"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Base de Datos, SQL, modelado de DW, del módulo 2, e integrarlos con el Módulo 1</a:t>
            </a:r>
            <a:r>
              <a:rPr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1"/>
          <p:cNvSpPr txBox="1"/>
          <p:nvPr>
            <p:ph type="title"/>
          </p:nvPr>
        </p:nvSpPr>
        <p:spPr>
          <a:xfrm>
            <a:off x="716450" y="58125"/>
            <a:ext cx="55908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None/>
            </a:pPr>
            <a:r>
              <a:rPr lang="es-AR"/>
              <a:t>Siguiente Clase:</a:t>
            </a:r>
            <a:endParaRPr/>
          </a:p>
        </p:txBody>
      </p:sp>
      <p:sp>
        <p:nvSpPr>
          <p:cNvPr id="1065" name="Google Shape;1065;p101"/>
          <p:cNvSpPr txBox="1"/>
          <p:nvPr>
            <p:ph idx="1" type="body"/>
          </p:nvPr>
        </p:nvSpPr>
        <p:spPr>
          <a:xfrm>
            <a:off x="170200" y="1397950"/>
            <a:ext cx="40284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>
                <a:latin typeface="Rajdhani SemiBold"/>
                <a:ea typeface="Rajdhani SemiBold"/>
                <a:cs typeface="Rajdhani SemiBold"/>
                <a:sym typeface="Rajdhani SemiBold"/>
              </a:rPr>
              <a:t>En la próxima clase vamos a comenzar a trabajar en el tercer módulo cuyo tema es el modelado de datos.</a:t>
            </a:r>
            <a:endParaRPr sz="150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500">
                <a:latin typeface="Rajdhani SemiBold"/>
                <a:ea typeface="Rajdhani SemiBold"/>
                <a:cs typeface="Rajdhani SemiBold"/>
                <a:sym typeface="Rajdhani SemiBold"/>
              </a:rPr>
              <a:t>Durante este tercer módulo seguiremos trabajando con los modelos de datos, como lo hicimos en el módulo 2, pero ahora desde su implementación y uso en las herramientas de Data Analytics con las que trabajamos en el módulo 1 (Power BI y Tableau).</a:t>
            </a:r>
            <a:endParaRPr sz="15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Objetivos de la clase</a:t>
            </a:r>
            <a:endParaRPr/>
          </a:p>
        </p:txBody>
      </p:sp>
      <p:sp>
        <p:nvSpPr>
          <p:cNvPr id="637" name="Google Shape;637;p57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Data Analytics</a:t>
            </a:r>
            <a:endParaRPr/>
          </a:p>
        </p:txBody>
      </p:sp>
      <p:sp>
        <p:nvSpPr>
          <p:cNvPr id="638" name="Google Shape;638;p57"/>
          <p:cNvSpPr txBox="1"/>
          <p:nvPr/>
        </p:nvSpPr>
        <p:spPr>
          <a:xfrm>
            <a:off x="117700" y="1308781"/>
            <a:ext cx="89184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  ello vamos a realizar una </a:t>
            </a:r>
            <a:r>
              <a:rPr b="1"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práctica grupal</a:t>
            </a:r>
            <a:r>
              <a:rPr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en donde tendremos que construir un datamart, en base a un modelo de base de datos relacional normalizado (AdventureWorks), y luego construir un Dashboard en Power BI.</a:t>
            </a:r>
            <a:br>
              <a:rPr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grupos de 5 alumnos cada uno, serán seleccionados en forma aleatoria.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Comencemos a trabajar!</a:t>
            </a:r>
            <a:endParaRPr b="1"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8"/>
          <p:cNvSpPr txBox="1"/>
          <p:nvPr>
            <p:ph type="title"/>
          </p:nvPr>
        </p:nvSpPr>
        <p:spPr>
          <a:xfrm>
            <a:off x="4878400" y="882625"/>
            <a:ext cx="41736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/>
              <a:t>Trabajo Práctico Integrador Módulo 2 </a:t>
            </a:r>
            <a:endParaRPr sz="4800"/>
          </a:p>
        </p:txBody>
      </p:sp>
      <p:pic>
        <p:nvPicPr>
          <p:cNvPr id="645" name="Google Shape;64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225" y="4044421"/>
            <a:ext cx="3315938" cy="79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/>
          <p:nvPr>
            <p:ph type="title"/>
          </p:nvPr>
        </p:nvSpPr>
        <p:spPr>
          <a:xfrm>
            <a:off x="4342475" y="988675"/>
            <a:ext cx="44142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900">
                <a:solidFill>
                  <a:schemeClr val="lt1"/>
                </a:solidFill>
              </a:rPr>
              <a:t>¿Qué vamos a hacer en este TPI?</a:t>
            </a:r>
            <a:endParaRPr b="0" sz="3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Empecemos...</a:t>
            </a:r>
            <a:endParaRPr/>
          </a:p>
        </p:txBody>
      </p:sp>
      <p:sp>
        <p:nvSpPr>
          <p:cNvPr id="658" name="Google Shape;658;p60"/>
          <p:cNvSpPr txBox="1"/>
          <p:nvPr/>
        </p:nvSpPr>
        <p:spPr>
          <a:xfrm>
            <a:off x="447800" y="1528163"/>
            <a:ext cx="7995600" cy="22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-AR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empresa </a:t>
            </a:r>
            <a:r>
              <a:rPr b="1" i="0" lang="es-AR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AdventureWorks (ADW)</a:t>
            </a:r>
            <a:r>
              <a:rPr i="0" lang="es-AR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lo contrata a usted junto con su equipo para realizar un proyecto de data analytics.</a:t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s-AR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empresa ADW recién está arrancando con analytics por lo cual quieren empezar con un análisis básico de ventas y luego ir retroalimentando su modelado de datos y dashboards asociados.</a:t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9" name="Google Shape;65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7000" y="3429990"/>
            <a:ext cx="1293839" cy="129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